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　承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为人父母 · 第五期课程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1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产业与管家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孩子是神的，我们是管家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诗篇一二七 3-5　·　以弗所书六 4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 · 35′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两个人的深谈——卸下两种重担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破冰答题你选了什么？为什么？——先把各自的「重担」说给对方听。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诚实说：我们俩谁更把孩子当「作品」？它怎么表现出来？（只认自己的，不指对方的 😄）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「灵魂有主人、一生有蓝图、救恩有救主——三样都不背在我肩上」——哪句最让你松了口气？哪句你还不敢信？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如果孩子是「箭」——我们现在是在预备他被射出去，还是在把他留在箭袋里？各举一个具体表现。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不比孩子，只养父母 · 夫妻间谈的，留在夫妻间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第1课 产业与管家</a:t>
            </a:r>
            <a:endParaRPr lang="en-US" sz="1100" dirty="0"/>
          </a:p>
        </p:txBody>
      </p:sp>
      <p:pic>
        <p:nvPicPr>
          <p:cNvPr id="15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写「给孩子的信」——只写一件事</a:t>
            </a:r>
            <a:endParaRPr lang="en-US" sz="155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「我最想给孩子留下的一样东西是＿＿。」诚实写，不用属灵正确——封存，第 7 课祝福礼上拆开。</a:t>
            </a:r>
            <a:endParaRPr lang="en-US" sz="125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定「本周一张餐桌」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本周全家无手机晚餐的次数目标——从 1 次起步都可以，写下来，下周交账。</a:t>
            </a:r>
            <a:endParaRPr lang="en-US" sz="125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爱祷告新场景：每天为孩子祷告一件具体的事</a:t>
            </a:r>
            <a:endParaRPr lang="en-US" sz="155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不是「保守他」三个字——为他明天的小测验、为他交朋友的事，具体地祷告。</a:t>
            </a:r>
            <a:endParaRPr lang="en-US" sz="125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第1课 产业与管家</a:t>
            </a:r>
            <a:endParaRPr lang="en-US" sz="1100" dirty="0"/>
          </a:p>
        </p:txBody>
      </p:sp>
      <p:pic>
        <p:nvPicPr>
          <p:cNvPr id="2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把孩子「交还」给神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1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「主啊，这孩子是祢的——</a:t>
            </a:r>
            <a:endParaRPr lang="en-US" sz="2100" dirty="0"/>
          </a:p>
          <a:p>
            <a:pPr algn="ctr" indent="0" marL="0">
              <a:buNone/>
            </a:pPr>
            <a:r>
              <a:rPr lang="en-US" sz="21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谢谢祢让我们做管家。」</a:t>
            </a:r>
            <a:endParaRPr lang="en-US" sz="21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今晚的祷告，就从这一句开始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这可能是有些父母第一次做这个祷告——让它慢一点。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带组父母祝福收尾 · 本周经文：诗一二七 3 · 弗六 4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第1课 产业与管家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下周开头回收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这周的餐桌数——达标了吗？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餐桌上有没有一个瞬间，</a:t>
            </a:r>
            <a:endParaRPr lang="en-US" sz="2200" dirty="0"/>
          </a:p>
          <a:p>
            <a:pPr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让你看见孩子的「心」（不是表现）？</a:t>
            </a:r>
            <a:endParaRPr lang="en-US" sz="2200" dirty="0"/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7863840" cy="914400"/>
          </a:xfrm>
          <a:prstGeom prst="roundRect">
            <a:avLst>
              <a:gd name="adj" fmla="val 8000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429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下周开头交账——那个瞬间，就是「养灵魂」开始的地方。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（每天为孩子的那件具体的事，也别忘了）</a:t>
            </a:r>
            <a:endParaRPr lang="en-US" sz="145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第1课 产业与管家</a:t>
            </a:r>
            <a:endParaRPr lang="en-US" sz="1100" dirty="0"/>
          </a:p>
        </p:txBody>
      </p:sp>
      <p:pic>
        <p:nvPicPr>
          <p:cNvPr id="9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儿女是耶和华所赐的产业。</a:t>
            </a:r>
            <a:endParaRPr lang="en-US" sz="2600" dirty="0"/>
          </a:p>
        </p:txBody>
      </p:sp>
      <p:sp>
        <p:nvSpPr>
          <p:cNvPr id="6" name="Text 3"/>
          <p:cNvSpPr/>
          <p:nvPr/>
        </p:nvSpPr>
        <p:spPr>
          <a:xfrm>
            <a:off x="457200" y="27432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诗篇一二七 3　·　以弗所书六 4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29184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566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2 课《恩典与真理的教养》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39319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规矩长在关系里——先连心，再管教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20040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206240" y="123444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孩子最近一件让你哭笑不得的事 😄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＋ 见证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20040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30′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206240" y="187452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产业、管家、箭 ＋「我是怎么发现孩子不是我的」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夫妻对话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20040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35′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206240" y="251460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卸下两种重担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20040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206240" y="315468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写「给孩子的信」＋ 定本周餐桌数</a:t>
            </a:r>
            <a:endParaRPr lang="en-US" sz="135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2011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20040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206240" y="3794760"/>
            <a:ext cx="42976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把孩子「交还」给神</a:t>
            </a:r>
            <a:endParaRPr lang="en-US" sz="135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第1课 产业与管家</a:t>
            </a:r>
            <a:endParaRPr lang="en-US" sz="1100" dirty="0"/>
          </a:p>
        </p:txBody>
      </p:sp>
      <p:pic>
        <p:nvPicPr>
          <p:cNvPr id="3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欢迎 · 先说清三件事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Welcome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欢迎来到「传承」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33291E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3444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640080" y="1536192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管家，不是拥有者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224028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儿女是耶和华所赐的产业——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产业是神的，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我们是受托管理的。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3291840" y="123444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3291840" y="123444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3429000" y="1536192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牧者，不是经纪人</a:t>
            </a:r>
            <a:endParaRPr lang="en-US" sz="1600" dirty="0"/>
          </a:p>
        </p:txBody>
      </p:sp>
      <p:sp>
        <p:nvSpPr>
          <p:cNvPr id="12" name="Text 10"/>
          <p:cNvSpPr/>
          <p:nvPr/>
        </p:nvSpPr>
        <p:spPr>
          <a:xfrm>
            <a:off x="3429000" y="224028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世界要父母做星探＋经纪人；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圣经呼召父母做牧者——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养的是灵魂，不是简历。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6080760" y="1234440"/>
            <a:ext cx="2606040" cy="2286000"/>
          </a:xfrm>
          <a:prstGeom prst="roundRect">
            <a:avLst>
              <a:gd name="adj" fmla="val 3200"/>
            </a:avLst>
          </a:prstGeom>
          <a:solidFill>
            <a:srgbClr val="F4ECDD"/>
          </a:solidFill>
          <a:ln/>
        </p:spPr>
      </p:sp>
      <p:sp>
        <p:nvSpPr>
          <p:cNvPr id="14" name="Shape 12"/>
          <p:cNvSpPr/>
          <p:nvPr/>
        </p:nvSpPr>
        <p:spPr>
          <a:xfrm>
            <a:off x="6080760" y="123444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5" name="Text 13"/>
          <p:cNvSpPr/>
          <p:nvPr/>
        </p:nvSpPr>
        <p:spPr>
          <a:xfrm>
            <a:off x="6217920" y="1536192"/>
            <a:ext cx="2331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身教先于言传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6217920" y="2240280"/>
            <a:ext cx="23317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孩子不听你说什么，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孩子看你做什么——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这门课一半是父母自己的课。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02920" y="3767328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破冰（每对 1 分钟）：「你家孩子最近一件让你哭笑不得的事」😄</a:t>
            </a:r>
            <a:endParaRPr lang="en-US" sz="1450" dirty="0"/>
          </a:p>
        </p:txBody>
      </p:sp>
      <p:sp>
        <p:nvSpPr>
          <p:cNvPr id="18" name="Text 16"/>
          <p:cNvSpPr/>
          <p:nvPr/>
        </p:nvSpPr>
        <p:spPr>
          <a:xfrm>
            <a:off x="502920" y="4133088"/>
            <a:ext cx="8138160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（匿名答题：「关于养孩子，你现在最大的感受是？」焦虑／疲惫／内疚／甜蜜／五味杂陈——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这里的规矩：分享真实，不表演优秀；不比孩子，只养父母）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第1课 产业与管家</a:t>
            </a:r>
            <a:endParaRPr lang="en-US" sz="1100" dirty="0"/>
          </a:p>
        </p:txBody>
      </p:sp>
      <p:pic>
        <p:nvPicPr>
          <p:cNvPr id="20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我们不是在养简历，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是在养灵魂。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 —— 孩子不是我们的作品，是神的产业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父母背着的两种重担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3840480" cy="233172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3840480" cy="91440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00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「拥有者」的重担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2103120"/>
            <a:ext cx="329184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孩子是我的作品，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他的成败是我的成绩单——</a:t>
            </a:r>
            <a:endParaRPr lang="en-US" sz="1450" dirty="0"/>
          </a:p>
          <a:p>
            <a:pPr indent="0" marL="0">
              <a:buNone/>
            </a:pP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所以，别人家的孩子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永远是威胁。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4709160" y="1280160"/>
            <a:ext cx="3931920" cy="233172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1280160"/>
            <a:ext cx="3931920" cy="914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6002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「全责者」的重担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983480" y="2103120"/>
            <a:ext cx="3383280" cy="1417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孩子的一切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由我负责到底——</a:t>
            </a:r>
            <a:endParaRPr lang="en-US" sz="1450" dirty="0"/>
          </a:p>
          <a:p>
            <a:pPr indent="0" marL="0">
              <a:buNone/>
            </a:pP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所以，永远焦虑，</a:t>
            </a:r>
            <a:endParaRPr lang="en-US" sz="1450" dirty="0"/>
          </a:p>
          <a:p>
            <a:pPr indent="0" marL="0">
              <a:buNone/>
            </a:pPr>
            <a:r>
              <a:rPr lang="en-US" sz="145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永远觉得自己做得不够。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38862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两种重担，圣经用一句话都卸了——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502920" y="42519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（下一页那句话，可能是今晚你最需要听见的）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第1课 产业与管家</a:t>
            </a:r>
            <a:endParaRPr lang="en-US" sz="1100" dirty="0"/>
          </a:p>
        </p:txBody>
      </p:sp>
      <p:pic>
        <p:nvPicPr>
          <p:cNvPr id="16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那句卸重担的话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儿女是耶和华所赐的产业，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所怀的胎是他所给的赏赐。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诗篇一二七 3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5661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「产业」的意思：所有权是神的——托付给你，不是过户给你。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502920" y="395020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他的灵魂有主人，他的一生有蓝图，他的救恩有救主——这三样，都不背在你肩上。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第1课 产业与管家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5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管家的职分，箭的命定</a:t>
            </a:r>
            <a:endParaRPr lang="en-US" sz="25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3840480" cy="2468880"/>
          </a:xfrm>
          <a:prstGeom prst="rect">
            <a:avLst/>
          </a:prstGeom>
          <a:solidFill>
            <a:srgbClr val="33291E"/>
          </a:solidFill>
          <a:ln/>
        </p:spPr>
      </p:sp>
      <p:sp>
        <p:nvSpPr>
          <p:cNvPr id="6" name="Shape 4"/>
          <p:cNvSpPr/>
          <p:nvPr/>
        </p:nvSpPr>
        <p:spPr>
          <a:xfrm>
            <a:off x="502920" y="1280160"/>
            <a:ext cx="3840480" cy="9144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60020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管家的标准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777240" y="2103120"/>
            <a:ext cx="3291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不是「孩子成了什么」，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是「我是否忠心」（林前四 2）。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忠心可以每天做到——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结果，本来就不在你手里。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4709160" y="1280160"/>
            <a:ext cx="3931920" cy="2468880"/>
          </a:xfrm>
          <a:prstGeom prst="rect">
            <a:avLst/>
          </a:prstGeom>
          <a:solidFill>
            <a:srgbClr val="F4ECDD"/>
          </a:solidFill>
          <a:ln/>
        </p:spPr>
      </p:sp>
      <p:sp>
        <p:nvSpPr>
          <p:cNvPr id="10" name="Shape 8"/>
          <p:cNvSpPr/>
          <p:nvPr/>
        </p:nvSpPr>
        <p:spPr>
          <a:xfrm>
            <a:off x="4709160" y="1280160"/>
            <a:ext cx="3931920" cy="91440"/>
          </a:xfrm>
          <a:prstGeom prst="rect">
            <a:avLst/>
          </a:prstGeom>
          <a:solidFill>
            <a:srgbClr val="5C5043"/>
          </a:solidFill>
          <a:ln/>
        </p:spPr>
      </p:sp>
      <p:sp>
        <p:nvSpPr>
          <p:cNvPr id="11" name="Text 9"/>
          <p:cNvSpPr/>
          <p:nvPr/>
        </p:nvSpPr>
        <p:spPr>
          <a:xfrm>
            <a:off x="4983480" y="16002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箭的命定（诗一二七 4）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4983480" y="2103120"/>
            <a:ext cx="338328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「儿女好像勇士手中的箭」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——箭的命定是被射出去。</a:t>
            </a:r>
            <a:endParaRPr lang="en-US" sz="1400" dirty="0"/>
          </a:p>
          <a:p>
            <a:pPr indent="0" marL="0">
              <a:buNone/>
            </a:pP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我们不是在留住他，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是在预备他，被射向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神给他的靶心。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502920" y="40233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5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放手不是十八岁那天的突然动作——是十八年的渐进练习。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第1课 产业与管家</a:t>
            </a:r>
            <a:endParaRPr lang="en-US" sz="1100" dirty="0"/>
          </a:p>
        </p:txBody>
      </p:sp>
      <p:pic>
        <p:nvPicPr>
          <p:cNvPr id="15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圣经居然先警告父母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你们作父亲的，不要惹儿女的气，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只要照着主的教训和警戒养育他们。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以弗所书六 4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56616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用怒气管教、用比较羞辱、用「我都是为你好」控制——都在「惹气」清单上。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3950208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（第 3 课细谈。今晚先记住：神看重孩子的心，过于看重孩子的表现——愿我们也是。）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传承 · 第1课 产业与管家</a:t>
            </a:r>
            <a:endParaRPr lang="en-US" sz="1100" dirty="0"/>
          </a:p>
        </p:txBody>
      </p:sp>
      <p:pic>
        <p:nvPicPr>
          <p:cNvPr id="11" name="Image 0" descr="/Users/carolyn/ryan/ontherock.family/第五期课程-传承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资深父母见证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Testimony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86868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「我是怎么发现，孩子不是我的」</a:t>
            </a:r>
            <a:endParaRPr lang="en-US" sz="2800" dirty="0"/>
          </a:p>
        </p:txBody>
      </p:sp>
      <p:sp>
        <p:nvSpPr>
          <p:cNvPr id="5" name="Text 3"/>
          <p:cNvSpPr/>
          <p:nvPr/>
        </p:nvSpPr>
        <p:spPr>
          <a:xfrm>
            <a:off x="457200" y="1417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一对走在前面的父母，真实的松手路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02920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</a:t>
            </a:r>
            <a:endParaRPr lang="en-US" sz="2600" dirty="0"/>
          </a:p>
        </p:txBody>
      </p:sp>
      <p:sp>
        <p:nvSpPr>
          <p:cNvPr id="8" name="Text 6"/>
          <p:cNvSpPr/>
          <p:nvPr/>
        </p:nvSpPr>
        <p:spPr>
          <a:xfrm>
            <a:off x="640080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我曾经怎么「拥有」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替他规划一切／他的成绩=我的脸面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3319272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319272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3456432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被松开手的时刻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3456432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孩子的一句话／一次冲突／神的提醒</a:t>
            </a:r>
            <a:endParaRPr lang="en-US" sz="1150" dirty="0"/>
          </a:p>
        </p:txBody>
      </p:sp>
      <p:sp>
        <p:nvSpPr>
          <p:cNvPr id="14" name="Shape 12"/>
          <p:cNvSpPr/>
          <p:nvPr/>
        </p:nvSpPr>
        <p:spPr>
          <a:xfrm>
            <a:off x="6135624" y="2057400"/>
            <a:ext cx="2514600" cy="1737360"/>
          </a:xfrm>
          <a:prstGeom prst="roundRect">
            <a:avLst>
              <a:gd name="adj" fmla="val 4211"/>
            </a:avLst>
          </a:prstGeom>
          <a:solidFill>
            <a:srgbClr val="33291E"/>
          </a:solidFill>
          <a:ln w="12700">
            <a:solidFill>
              <a:srgbClr val="7A5F37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135624" y="2286000"/>
            <a:ext cx="2514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</a:t>
            </a:r>
            <a:endParaRPr lang="en-US" sz="2600" dirty="0"/>
          </a:p>
        </p:txBody>
      </p:sp>
      <p:sp>
        <p:nvSpPr>
          <p:cNvPr id="16" name="Text 14"/>
          <p:cNvSpPr/>
          <p:nvPr/>
        </p:nvSpPr>
        <p:spPr>
          <a:xfrm>
            <a:off x="6272784" y="283464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现在怎么做管家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6272784" y="324612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仍会想抓——怎么快速松手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457200" y="41605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伤疤秀，不是模范秀——也不晒娃 😄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传承 · 第1课 产业与管家</dc:title>
  <dc:subject>孩子是神的，我们是管家</dc:subject>
  <dc:creator>磐石之家 On the Rock</dc:creator>
  <cp:lastModifiedBy>磐石之家 On the Rock</cp:lastModifiedBy>
  <cp:revision>1</cp:revision>
  <dcterms:created xsi:type="dcterms:W3CDTF">2026-07-17T06:08:04Z</dcterms:created>
  <dcterms:modified xsi:type="dcterms:W3CDTF">2026-07-17T06:08:04Z</dcterms:modified>
</cp:coreProperties>
</file>