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E261C"/>
          </a:solidFill>
          <a:ln/>
        </p:spPr>
      </p:sp>
      <p:pic>
        <p:nvPicPr>
          <p:cNvPr id="3" name="Image 0" descr="/Users/carolyn/ryan/ontherock.family/第五期课程-传承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160520" y="502920"/>
            <a:ext cx="822960" cy="82296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57200" y="141732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传　承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874520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为人父母 · 第五期课程</a:t>
            </a:r>
            <a:endParaRPr lang="en-US" sz="1300" dirty="0"/>
          </a:p>
        </p:txBody>
      </p:sp>
      <p:sp>
        <p:nvSpPr>
          <p:cNvPr id="6" name="Shape 3"/>
          <p:cNvSpPr/>
          <p:nvPr/>
        </p:nvSpPr>
        <p:spPr>
          <a:xfrm>
            <a:off x="3977640" y="2267712"/>
            <a:ext cx="1188720" cy="13716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7" name="Text 4"/>
          <p:cNvSpPr/>
          <p:nvPr/>
        </p:nvSpPr>
        <p:spPr>
          <a:xfrm>
            <a:off x="457200" y="2468880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第  3  课   </a:t>
            </a:r>
            <a:pPr algn="ctr" indent="0" marL="0">
              <a:buNone/>
            </a:pPr>
            <a:r>
              <a:rPr lang="en-US" sz="3600" b="1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管教的智慧</a:t>
            </a:r>
            <a:endParaRPr lang="en-US" sz="2200" dirty="0"/>
          </a:p>
        </p:txBody>
      </p:sp>
      <p:sp>
        <p:nvSpPr>
          <p:cNvPr id="8" name="Text 5"/>
          <p:cNvSpPr/>
          <p:nvPr/>
        </p:nvSpPr>
        <p:spPr>
          <a:xfrm>
            <a:off x="457200" y="315468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塑造「心」，不是控制「行为」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457200" y="379476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希伯来书十二 5-11　·　箴言二十九 17　·　以弗所书六 4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457200" y="470916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磐石之家 On the Rock　｜　先成为对的人，再遇见对的人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E261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资深父母见证 · 10′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Testimony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457200" y="86868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「我失控的那一次，和我道歉的那一次」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457200" y="141732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一对走在前面的父母，真实的修复路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502920" y="2057400"/>
            <a:ext cx="2514600" cy="1737360"/>
          </a:xfrm>
          <a:prstGeom prst="roundRect">
            <a:avLst>
              <a:gd name="adj" fmla="val 4211"/>
            </a:avLst>
          </a:prstGeom>
          <a:solidFill>
            <a:srgbClr val="33291E"/>
          </a:solidFill>
          <a:ln w="12700">
            <a:solidFill>
              <a:srgbClr val="7A5F37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02920" y="2286000"/>
            <a:ext cx="2514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一</a:t>
            </a:r>
            <a:endParaRPr lang="en-US" sz="2600" dirty="0"/>
          </a:p>
        </p:txBody>
      </p:sp>
      <p:sp>
        <p:nvSpPr>
          <p:cNvPr id="8" name="Text 6"/>
          <p:cNvSpPr/>
          <p:nvPr/>
        </p:nvSpPr>
        <p:spPr>
          <a:xfrm>
            <a:off x="640080" y="2834640"/>
            <a:ext cx="2240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那一次失控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640080" y="3246120"/>
            <a:ext cx="2240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具体场景——不美化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3319272" y="2057400"/>
            <a:ext cx="2514600" cy="1737360"/>
          </a:xfrm>
          <a:prstGeom prst="roundRect">
            <a:avLst>
              <a:gd name="adj" fmla="val 4211"/>
            </a:avLst>
          </a:prstGeom>
          <a:solidFill>
            <a:srgbClr val="33291E"/>
          </a:solidFill>
          <a:ln w="12700">
            <a:solidFill>
              <a:srgbClr val="7A5F37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319272" y="2286000"/>
            <a:ext cx="2514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二</a:t>
            </a:r>
            <a:endParaRPr lang="en-US" sz="2600" dirty="0"/>
          </a:p>
        </p:txBody>
      </p:sp>
      <p:sp>
        <p:nvSpPr>
          <p:cNvPr id="12" name="Text 10"/>
          <p:cNvSpPr/>
          <p:nvPr/>
        </p:nvSpPr>
        <p:spPr>
          <a:xfrm>
            <a:off x="3456432" y="2834640"/>
            <a:ext cx="2240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孩子的眼神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3456432" y="3246120"/>
            <a:ext cx="2240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让我看见了什么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6135624" y="2057400"/>
            <a:ext cx="2514600" cy="1737360"/>
          </a:xfrm>
          <a:prstGeom prst="roundRect">
            <a:avLst>
              <a:gd name="adj" fmla="val 4211"/>
            </a:avLst>
          </a:prstGeom>
          <a:solidFill>
            <a:srgbClr val="33291E"/>
          </a:solidFill>
          <a:ln w="12700">
            <a:solidFill>
              <a:srgbClr val="7A5F37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135624" y="2286000"/>
            <a:ext cx="2514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三</a:t>
            </a:r>
            <a:endParaRPr lang="en-US" sz="2600" dirty="0"/>
          </a:p>
        </p:txBody>
      </p:sp>
      <p:sp>
        <p:nvSpPr>
          <p:cNvPr id="16" name="Text 14"/>
          <p:cNvSpPr/>
          <p:nvPr/>
        </p:nvSpPr>
        <p:spPr>
          <a:xfrm>
            <a:off x="6272784" y="2834640"/>
            <a:ext cx="2240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道歉的那一刻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6272784" y="3246120"/>
            <a:ext cx="2240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孩子的反应，往往出人意料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457200" y="416052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伤疤秀，不是模范秀——不晒娃。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夫妻对话 · 35′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Couple Time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4008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两个人的深谈——叶子与根，只认自己的</a:t>
            </a:r>
            <a:endParaRPr lang="en-US" sz="2300" dirty="0"/>
          </a:p>
        </p:txBody>
      </p:sp>
      <p:sp>
        <p:nvSpPr>
          <p:cNvPr id="5" name="Text 3"/>
          <p:cNvSpPr/>
          <p:nvPr/>
        </p:nvSpPr>
        <p:spPr>
          <a:xfrm>
            <a:off x="502920" y="114300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B089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1005840" y="1143000"/>
            <a:ext cx="75895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破冰答题你选了什么？——把管教后的那个感受，说给对方听。</a:t>
            </a:r>
            <a:endParaRPr lang="en-US" sz="1450" dirty="0"/>
          </a:p>
        </p:txBody>
      </p:sp>
      <p:sp>
        <p:nvSpPr>
          <p:cNvPr id="7" name="Text 5"/>
          <p:cNvSpPr/>
          <p:nvPr/>
        </p:nvSpPr>
        <p:spPr>
          <a:xfrm>
            <a:off x="502920" y="1856232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B089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1005840" y="1856232"/>
            <a:ext cx="75895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诚实说：我们的管教，多少次是「管教」，多少次其实是「发泄」？（各自只认自己的 😄）</a:t>
            </a:r>
            <a:endParaRPr lang="en-US" sz="1450" dirty="0"/>
          </a:p>
        </p:txBody>
      </p:sp>
      <p:sp>
        <p:nvSpPr>
          <p:cNvPr id="9" name="Text 7"/>
          <p:cNvSpPr/>
          <p:nvPr/>
        </p:nvSpPr>
        <p:spPr>
          <a:xfrm>
            <a:off x="502920" y="2569464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B089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1005840" y="2569464"/>
            <a:ext cx="75895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想最近一次管教场景：孩子的「叶子」背后，「根」可能是什么？——我们处理的是叶子还是根？</a:t>
            </a:r>
            <a:endParaRPr lang="en-US" sz="1450" dirty="0"/>
          </a:p>
        </p:txBody>
      </p:sp>
      <p:sp>
        <p:nvSpPr>
          <p:cNvPr id="11" name="Text 9"/>
          <p:cNvSpPr/>
          <p:nvPr/>
        </p:nvSpPr>
        <p:spPr>
          <a:xfrm>
            <a:off x="502920" y="3282696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B089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1005840" y="3282696"/>
            <a:ext cx="75895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「管教四步」我们最缺哪一步？——尤其第四步：我们家管教的句号，通常是恩典，还是冷场？</a:t>
            </a:r>
            <a:endParaRPr lang="en-US" sz="1450" dirty="0"/>
          </a:p>
        </p:txBody>
      </p:sp>
      <p:sp>
        <p:nvSpPr>
          <p:cNvPr id="13" name="Text 11"/>
          <p:cNvSpPr/>
          <p:nvPr/>
        </p:nvSpPr>
        <p:spPr>
          <a:xfrm>
            <a:off x="502920" y="4114800"/>
            <a:ext cx="8138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7A5F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不比孩子，只养父母 · 夫妻间谈的，留在夫妻间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传承 · 第3课 管教的智慧</a:t>
            </a:r>
            <a:endParaRPr lang="en-US" sz="1100" dirty="0"/>
          </a:p>
        </p:txBody>
      </p:sp>
      <p:pic>
        <p:nvPicPr>
          <p:cNvPr id="15" name="Image 0" descr="/Users/carolyn/ryan/ontherock.family/第五期课程-传承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操练 · 回应 · 15′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Response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4008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今晚的三个动作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502920" y="1234440"/>
            <a:ext cx="8138160" cy="868680"/>
          </a:xfrm>
          <a:prstGeom prst="roundRect">
            <a:avLst>
              <a:gd name="adj" fmla="val 842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50800" dist="12700" dir="8100000">
              <a:srgbClr val="000000">
                <a:alpha val="6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502920" y="1234440"/>
            <a:ext cx="109728" cy="868680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7" name="Text 5"/>
          <p:cNvSpPr/>
          <p:nvPr/>
        </p:nvSpPr>
        <p:spPr>
          <a:xfrm>
            <a:off x="822960" y="1371600"/>
            <a:ext cx="6400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B089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554480" y="1344168"/>
            <a:ext cx="6675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「管教四步」贴冰箱</a:t>
            </a:r>
            <a:endParaRPr lang="en-US" sz="1550" dirty="0"/>
          </a:p>
        </p:txBody>
      </p:sp>
      <p:sp>
        <p:nvSpPr>
          <p:cNvPr id="9" name="Text 7"/>
          <p:cNvSpPr/>
          <p:nvPr/>
        </p:nvSpPr>
        <p:spPr>
          <a:xfrm>
            <a:off x="1554480" y="1673352"/>
            <a:ext cx="6675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和冲突路线图作伴 😄——尤其写清「我们家父母的暂停信号」。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502920" y="2331720"/>
            <a:ext cx="8138160" cy="868680"/>
          </a:xfrm>
          <a:prstGeom prst="roundRect">
            <a:avLst>
              <a:gd name="adj" fmla="val 842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50800" dist="12700" dir="8100000">
              <a:srgbClr val="000000">
                <a:alpha val="6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502920" y="2331720"/>
            <a:ext cx="109728" cy="868680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12" name="Text 10"/>
          <p:cNvSpPr/>
          <p:nvPr/>
        </p:nvSpPr>
        <p:spPr>
          <a:xfrm>
            <a:off x="822960" y="2468880"/>
            <a:ext cx="6400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B089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1554480" y="2441448"/>
            <a:ext cx="6675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一次修复（本周最重要）</a:t>
            </a:r>
            <a:endParaRPr lang="en-US" sz="1550" dirty="0"/>
          </a:p>
        </p:txBody>
      </p:sp>
      <p:sp>
        <p:nvSpPr>
          <p:cNvPr id="14" name="Text 12"/>
          <p:cNvSpPr/>
          <p:nvPr/>
        </p:nvSpPr>
        <p:spPr>
          <a:xfrm>
            <a:off x="1554480" y="2770632"/>
            <a:ext cx="6675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各自想一次「其实是发泄」的过去——本周找安静时刻向孩子道歉：「那天我太凶了，是我没管好自己的情绪，对不起。」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502920" y="3429000"/>
            <a:ext cx="8138160" cy="868680"/>
          </a:xfrm>
          <a:prstGeom prst="roundRect">
            <a:avLst>
              <a:gd name="adj" fmla="val 842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50800" dist="12700" dir="8100000">
              <a:srgbClr val="000000">
                <a:alpha val="6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502920" y="3429000"/>
            <a:ext cx="109728" cy="868680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17" name="Text 15"/>
          <p:cNvSpPr/>
          <p:nvPr/>
        </p:nvSpPr>
        <p:spPr>
          <a:xfrm>
            <a:off x="822960" y="3566160"/>
            <a:ext cx="6400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B089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1554480" y="3538728"/>
            <a:ext cx="6675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继续三样</a:t>
            </a:r>
            <a:endParaRPr lang="en-US" sz="1550" dirty="0"/>
          </a:p>
        </p:txBody>
      </p:sp>
      <p:sp>
        <p:nvSpPr>
          <p:cNvPr id="19" name="Text 17"/>
          <p:cNvSpPr/>
          <p:nvPr/>
        </p:nvSpPr>
        <p:spPr>
          <a:xfrm>
            <a:off x="1554480" y="3867912"/>
            <a:ext cx="6675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餐桌感恩 ＋ 连心十分钟 ＋ 每天为孩子祷告一件具体的事。</a:t>
            </a:r>
            <a:endParaRPr lang="en-US" sz="1250" dirty="0"/>
          </a:p>
        </p:txBody>
      </p:sp>
      <p:sp>
        <p:nvSpPr>
          <p:cNvPr id="20" name="Text 18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传承 · 第3课 管教的智慧</a:t>
            </a:r>
            <a:endParaRPr lang="en-US" sz="1100" dirty="0"/>
          </a:p>
        </p:txBody>
      </p:sp>
      <p:pic>
        <p:nvPicPr>
          <p:cNvPr id="21" name="Image 0" descr="/Users/carolyn/ryan/ontherock.family/第五期课程-传承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一起祷告 · 10′ ＋ 课后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Prayer &amp; Take-home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4008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「主啊，先管教我」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502920" y="1234440"/>
            <a:ext cx="8138160" cy="1554480"/>
          </a:xfrm>
          <a:prstGeom prst="roundRect">
            <a:avLst>
              <a:gd name="adj" fmla="val 4706"/>
            </a:avLst>
          </a:prstGeom>
          <a:solidFill>
            <a:srgbClr val="33291E"/>
          </a:solidFill>
          <a:ln/>
        </p:spPr>
      </p:sp>
      <p:sp>
        <p:nvSpPr>
          <p:cNvPr id="6" name="Text 4"/>
          <p:cNvSpPr/>
          <p:nvPr/>
        </p:nvSpPr>
        <p:spPr>
          <a:xfrm>
            <a:off x="868680" y="1481328"/>
            <a:ext cx="74066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因为主所爱的，他必管教。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868680" y="2331720"/>
            <a:ext cx="7406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—— 希伯来书十二 6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502920" y="2971800"/>
            <a:ext cx="81381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7A5F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夫妻牵手同祷：先认自己的怒气——再为孩子的「根」祷告。</a:t>
            </a:r>
            <a:endParaRPr lang="en-US" sz="1450" dirty="0"/>
          </a:p>
        </p:txBody>
      </p:sp>
      <p:sp>
        <p:nvSpPr>
          <p:cNvPr id="9" name="Shape 7"/>
          <p:cNvSpPr/>
          <p:nvPr/>
        </p:nvSpPr>
        <p:spPr>
          <a:xfrm>
            <a:off x="640080" y="3456432"/>
            <a:ext cx="7863840" cy="960120"/>
          </a:xfrm>
          <a:prstGeom prst="roundRect">
            <a:avLst>
              <a:gd name="adj" fmla="val 7619"/>
            </a:avLst>
          </a:prstGeom>
          <a:solidFill>
            <a:srgbClr val="F4ECDD"/>
          </a:solidFill>
          <a:ln/>
        </p:spPr>
      </p:sp>
      <p:sp>
        <p:nvSpPr>
          <p:cNvPr id="10" name="Text 8"/>
          <p:cNvSpPr/>
          <p:nvPr/>
        </p:nvSpPr>
        <p:spPr>
          <a:xfrm>
            <a:off x="914400" y="3611880"/>
            <a:ext cx="73152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课后（下周回收）：那次道歉——说了吗？孩子什么反应？</a:t>
            </a:r>
            <a:endParaRPr lang="en-US" sz="1450" dirty="0"/>
          </a:p>
          <a:p>
            <a:pPr algn="ctr" indent="0" marL="0">
              <a:buNone/>
            </a:pPr>
            <a:r>
              <a:rPr lang="en-US" sz="14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（多数父母，会被孩子的宽容惊到。）</a:t>
            </a:r>
            <a:endParaRPr lang="en-US" sz="1450" dirty="0"/>
          </a:p>
        </p:txBody>
      </p:sp>
      <p:sp>
        <p:nvSpPr>
          <p:cNvPr id="11" name="Text 9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传承 · 第3课 管教的智慧</a:t>
            </a:r>
            <a:endParaRPr lang="en-US" sz="1100" dirty="0"/>
          </a:p>
        </p:txBody>
      </p:sp>
      <p:pic>
        <p:nvPicPr>
          <p:cNvPr id="12" name="Image 0" descr="/Users/carolyn/ryan/ontherock.family/第五期课程-传承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E261C"/>
          </a:solidFill>
          <a:ln/>
        </p:spPr>
      </p:sp>
      <p:pic>
        <p:nvPicPr>
          <p:cNvPr id="3" name="Image 0" descr="/Users/carolyn/ryan/ontherock.family/第五期课程-传承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206240" y="411480"/>
            <a:ext cx="731520" cy="7315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57200" y="128016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本周的路</a:t>
            </a:r>
            <a:endParaRPr lang="en-US" sz="1400" dirty="0"/>
          </a:p>
        </p:txBody>
      </p:sp>
      <p:sp>
        <p:nvSpPr>
          <p:cNvPr id="5" name="Text 2"/>
          <p:cNvSpPr/>
          <p:nvPr/>
        </p:nvSpPr>
        <p:spPr>
          <a:xfrm>
            <a:off x="731520" y="1783080"/>
            <a:ext cx="76809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后来却为那经练过的人，</a:t>
            </a:r>
            <a:endParaRPr lang="en-US" sz="2400" dirty="0"/>
          </a:p>
          <a:p>
            <a:pPr algn="ctr" indent="0" marL="0">
              <a:buNone/>
            </a:pPr>
            <a:r>
              <a:rPr lang="en-US" sz="24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结出平安的果子。</a:t>
            </a:r>
            <a:endParaRPr lang="en-US" sz="2400" dirty="0"/>
          </a:p>
        </p:txBody>
      </p:sp>
      <p:sp>
        <p:nvSpPr>
          <p:cNvPr id="6" name="Text 3"/>
          <p:cNvSpPr/>
          <p:nvPr/>
        </p:nvSpPr>
        <p:spPr>
          <a:xfrm>
            <a:off x="457200" y="292608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—— 希伯来书十二 11　·　以弗所书六 4</a:t>
            </a:r>
            <a:endParaRPr lang="en-US" sz="1400" dirty="0"/>
          </a:p>
        </p:txBody>
      </p:sp>
      <p:sp>
        <p:nvSpPr>
          <p:cNvPr id="7" name="Shape 4"/>
          <p:cNvSpPr/>
          <p:nvPr/>
        </p:nvSpPr>
        <p:spPr>
          <a:xfrm>
            <a:off x="4114800" y="3429000"/>
            <a:ext cx="914400" cy="13716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8" name="Text 5"/>
          <p:cNvSpPr/>
          <p:nvPr/>
        </p:nvSpPr>
        <p:spPr>
          <a:xfrm>
            <a:off x="457200" y="370332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下周见：第 4 课《家庭祭坛》</a:t>
            </a:r>
            <a:endParaRPr lang="en-US" sz="1500" dirty="0"/>
          </a:p>
        </p:txBody>
      </p:sp>
      <p:sp>
        <p:nvSpPr>
          <p:cNvPr id="9" name="Text 6"/>
          <p:cNvSpPr/>
          <p:nvPr/>
        </p:nvSpPr>
        <p:spPr>
          <a:xfrm>
            <a:off x="457200" y="406908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把信仰「长」在日常里——最小可行的家庭敬拜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457200" y="46177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磐石之家 · On the Rock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本课流程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Tonight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40080"/>
            <a:ext cx="8229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今晚我们一起走这几步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548640" y="1234440"/>
            <a:ext cx="384048" cy="384048"/>
          </a:xfrm>
          <a:prstGeom prst="ellipse">
            <a:avLst/>
          </a:prstGeom>
          <a:solidFill>
            <a:srgbClr val="FAF5EC"/>
          </a:solidFill>
          <a:ln w="19050">
            <a:solidFill>
              <a:srgbClr val="B0894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123444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B0894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1143000" y="1234440"/>
            <a:ext cx="2011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破冰 · 交账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3200400" y="1234440"/>
            <a:ext cx="822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15′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4206240" y="1234440"/>
            <a:ext cx="4297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连心十分钟 ＋ 答题：管教后你最常有的感受</a:t>
            </a:r>
            <a:endParaRPr lang="en-US" sz="1350" dirty="0"/>
          </a:p>
        </p:txBody>
      </p:sp>
      <p:sp>
        <p:nvSpPr>
          <p:cNvPr id="10" name="Shape 8"/>
          <p:cNvSpPr/>
          <p:nvPr/>
        </p:nvSpPr>
        <p:spPr>
          <a:xfrm>
            <a:off x="548640" y="1874520"/>
            <a:ext cx="384048" cy="384048"/>
          </a:xfrm>
          <a:prstGeom prst="ellipse">
            <a:avLst/>
          </a:prstGeom>
          <a:solidFill>
            <a:srgbClr val="B0894F"/>
          </a:solidFill>
          <a:ln w="19050">
            <a:solidFill>
              <a:srgbClr val="B0894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48640" y="187452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1143000" y="1874520"/>
            <a:ext cx="2011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短讲 ＋ 见证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3200400" y="1874520"/>
            <a:ext cx="822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30′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4206240" y="1874520"/>
            <a:ext cx="4297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管教 vs 发泄 ＋「我道歉的那一次」</a:t>
            </a:r>
            <a:endParaRPr lang="en-US" sz="1350" dirty="0"/>
          </a:p>
        </p:txBody>
      </p:sp>
      <p:sp>
        <p:nvSpPr>
          <p:cNvPr id="15" name="Shape 13"/>
          <p:cNvSpPr/>
          <p:nvPr/>
        </p:nvSpPr>
        <p:spPr>
          <a:xfrm>
            <a:off x="548640" y="2514600"/>
            <a:ext cx="384048" cy="384048"/>
          </a:xfrm>
          <a:prstGeom prst="ellipse">
            <a:avLst/>
          </a:prstGeom>
          <a:solidFill>
            <a:srgbClr val="FAF5EC"/>
          </a:solidFill>
          <a:ln w="19050">
            <a:solidFill>
              <a:srgbClr val="B0894F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48640" y="251460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B0894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1143000" y="2514600"/>
            <a:ext cx="2011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夫妻对话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3200400" y="2514600"/>
            <a:ext cx="822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35′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4206240" y="2514600"/>
            <a:ext cx="4297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叶子与根——只认自己的</a:t>
            </a:r>
            <a:endParaRPr lang="en-US" sz="1350" dirty="0"/>
          </a:p>
        </p:txBody>
      </p:sp>
      <p:sp>
        <p:nvSpPr>
          <p:cNvPr id="20" name="Shape 18"/>
          <p:cNvSpPr/>
          <p:nvPr/>
        </p:nvSpPr>
        <p:spPr>
          <a:xfrm>
            <a:off x="548640" y="3154680"/>
            <a:ext cx="384048" cy="384048"/>
          </a:xfrm>
          <a:prstGeom prst="ellipse">
            <a:avLst/>
          </a:prstGeom>
          <a:solidFill>
            <a:srgbClr val="FAF5EC"/>
          </a:solidFill>
          <a:ln w="19050">
            <a:solidFill>
              <a:srgbClr val="B0894F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48640" y="315468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B0894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1143000" y="3154680"/>
            <a:ext cx="2011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操练 · 回应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3200400" y="3154680"/>
            <a:ext cx="822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15′</a:t>
            </a:r>
            <a:endParaRPr lang="en-US" sz="1500" dirty="0"/>
          </a:p>
        </p:txBody>
      </p:sp>
      <p:sp>
        <p:nvSpPr>
          <p:cNvPr id="24" name="Text 22"/>
          <p:cNvSpPr/>
          <p:nvPr/>
        </p:nvSpPr>
        <p:spPr>
          <a:xfrm>
            <a:off x="4206240" y="3154680"/>
            <a:ext cx="4297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管教四步贴冰箱 ＋ 一次修复</a:t>
            </a:r>
            <a:endParaRPr lang="en-US" sz="1350" dirty="0"/>
          </a:p>
        </p:txBody>
      </p:sp>
      <p:sp>
        <p:nvSpPr>
          <p:cNvPr id="25" name="Shape 23"/>
          <p:cNvSpPr/>
          <p:nvPr/>
        </p:nvSpPr>
        <p:spPr>
          <a:xfrm>
            <a:off x="548640" y="3794760"/>
            <a:ext cx="384048" cy="384048"/>
          </a:xfrm>
          <a:prstGeom prst="ellipse">
            <a:avLst/>
          </a:prstGeom>
          <a:solidFill>
            <a:srgbClr val="FAF5EC"/>
          </a:solidFill>
          <a:ln w="19050">
            <a:solidFill>
              <a:srgbClr val="B0894F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48640" y="379476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B0894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1143000" y="3794760"/>
            <a:ext cx="2011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一起祷告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3200400" y="3794760"/>
            <a:ext cx="822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10′</a:t>
            </a:r>
            <a:endParaRPr lang="en-US" sz="1500" dirty="0"/>
          </a:p>
        </p:txBody>
      </p:sp>
      <p:sp>
        <p:nvSpPr>
          <p:cNvPr id="29" name="Text 27"/>
          <p:cNvSpPr/>
          <p:nvPr/>
        </p:nvSpPr>
        <p:spPr>
          <a:xfrm>
            <a:off x="4206240" y="3794760"/>
            <a:ext cx="4297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「主啊，先管教我」</a:t>
            </a:r>
            <a:endParaRPr lang="en-US" sz="1350" dirty="0"/>
          </a:p>
        </p:txBody>
      </p:sp>
      <p:sp>
        <p:nvSpPr>
          <p:cNvPr id="30" name="Text 28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传承 · 第3课 管教的智慧</a:t>
            </a:r>
            <a:endParaRPr lang="en-US" sz="1100" dirty="0"/>
          </a:p>
        </p:txBody>
      </p:sp>
      <p:pic>
        <p:nvPicPr>
          <p:cNvPr id="31" name="Image 0" descr="/Users/carolyn/ryan/ontherock.family/第五期课程-传承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破冰 · 15′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Ice-breaker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8580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先交账：「连心十分钟」谁差点忍不住开始教育？😄 然后匿名答题：</a:t>
            </a:r>
            <a:endParaRPr lang="en-US" sz="1450" dirty="0"/>
          </a:p>
        </p:txBody>
      </p:sp>
      <p:sp>
        <p:nvSpPr>
          <p:cNvPr id="5" name="Text 3"/>
          <p:cNvSpPr/>
          <p:nvPr/>
        </p:nvSpPr>
        <p:spPr>
          <a:xfrm>
            <a:off x="502920" y="1143000"/>
            <a:ext cx="914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600" dirty="0">
                <a:solidFill>
                  <a:srgbClr val="CBA96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</a:t>
            </a:r>
            <a:endParaRPr lang="en-US" sz="5600" dirty="0"/>
          </a:p>
        </p:txBody>
      </p:sp>
      <p:sp>
        <p:nvSpPr>
          <p:cNvPr id="6" name="Text 4"/>
          <p:cNvSpPr/>
          <p:nvPr/>
        </p:nvSpPr>
        <p:spPr>
          <a:xfrm>
            <a:off x="640080" y="1691640"/>
            <a:ext cx="77724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管教孩子后，</a:t>
            </a:r>
            <a:endParaRPr lang="en-US" sz="2500" dirty="0"/>
          </a:p>
          <a:p>
            <a:pPr indent="0" marL="0">
              <a:buNone/>
            </a:pPr>
            <a:r>
              <a:rPr lang="en-US" sz="25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你最常出现的感受是？</a:t>
            </a:r>
            <a:endParaRPr lang="en-US" sz="2500" dirty="0"/>
          </a:p>
        </p:txBody>
      </p:sp>
      <p:sp>
        <p:nvSpPr>
          <p:cNvPr id="7" name="Shape 5"/>
          <p:cNvSpPr/>
          <p:nvPr/>
        </p:nvSpPr>
        <p:spPr>
          <a:xfrm>
            <a:off x="640080" y="3017520"/>
            <a:ext cx="1371600" cy="502920"/>
          </a:xfrm>
          <a:prstGeom prst="roundRect">
            <a:avLst>
              <a:gd name="adj" fmla="val 18182"/>
            </a:avLst>
          </a:prstGeom>
          <a:solidFill>
            <a:srgbClr val="F4ECDD"/>
          </a:solidFill>
          <a:ln w="12700">
            <a:solidFill>
              <a:srgbClr val="CBA968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40080" y="3017520"/>
            <a:ext cx="1371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后悔·太凶了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2267712" y="3017520"/>
            <a:ext cx="1371600" cy="502920"/>
          </a:xfrm>
          <a:prstGeom prst="roundRect">
            <a:avLst>
              <a:gd name="adj" fmla="val 18182"/>
            </a:avLst>
          </a:prstGeom>
          <a:solidFill>
            <a:srgbClr val="F4ECDD"/>
          </a:solidFill>
          <a:ln w="12700">
            <a:solidFill>
              <a:srgbClr val="CBA968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267712" y="3017520"/>
            <a:ext cx="1371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怀疑·对吗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3895344" y="3017520"/>
            <a:ext cx="1371600" cy="502920"/>
          </a:xfrm>
          <a:prstGeom prst="roundRect">
            <a:avLst>
              <a:gd name="adj" fmla="val 18182"/>
            </a:avLst>
          </a:prstGeom>
          <a:solidFill>
            <a:srgbClr val="F4ECDD"/>
          </a:solidFill>
          <a:ln w="12700">
            <a:solidFill>
              <a:srgbClr val="CBA968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895344" y="3017520"/>
            <a:ext cx="1371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无力·没用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5522976" y="3017520"/>
            <a:ext cx="1371600" cy="502920"/>
          </a:xfrm>
          <a:prstGeom prst="roundRect">
            <a:avLst>
              <a:gd name="adj" fmla="val 18182"/>
            </a:avLst>
          </a:prstGeom>
          <a:solidFill>
            <a:srgbClr val="F4ECDD"/>
          </a:solidFill>
          <a:ln w="12700">
            <a:solidFill>
              <a:srgbClr val="CBA968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522976" y="3017520"/>
            <a:ext cx="1371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平静·处理完了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7150608" y="3017520"/>
            <a:ext cx="1371600" cy="502920"/>
          </a:xfrm>
          <a:prstGeom prst="roundRect">
            <a:avLst>
              <a:gd name="adj" fmla="val 18182"/>
            </a:avLst>
          </a:prstGeom>
          <a:solidFill>
            <a:srgbClr val="F4ECDD"/>
          </a:solidFill>
          <a:ln w="12700">
            <a:solidFill>
              <a:srgbClr val="CBA968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7150608" y="3017520"/>
            <a:ext cx="1371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很少管教</a:t>
            </a:r>
            <a:endParaRPr lang="en-US" sz="1150" dirty="0"/>
          </a:p>
        </p:txBody>
      </p:sp>
      <p:sp>
        <p:nvSpPr>
          <p:cNvPr id="17" name="Text 15"/>
          <p:cNvSpPr/>
          <p:nvPr/>
        </p:nvSpPr>
        <p:spPr>
          <a:xfrm>
            <a:off x="640080" y="3840480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7A5F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看见了吗——管教后最多的感受，常常是「后悔」。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640080" y="4206240"/>
            <a:ext cx="7772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（今晚不加内疚，只找出路）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传承 · 第3课 管教的智慧</a:t>
            </a:r>
            <a:endParaRPr lang="en-US" sz="1100" dirty="0"/>
          </a:p>
        </p:txBody>
      </p:sp>
      <p:pic>
        <p:nvPicPr>
          <p:cNvPr id="20" name="Image 0" descr="/Users/carolyn/ryan/ontherock.family/第五期课程-传承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E261C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914400"/>
            <a:ext cx="10972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400" dirty="0">
                <a:solidFill>
                  <a:srgbClr val="B089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</a:t>
            </a:r>
            <a:endParaRPr lang="en-US" sz="6400" dirty="0"/>
          </a:p>
        </p:txBody>
      </p:sp>
      <p:sp>
        <p:nvSpPr>
          <p:cNvPr id="4" name="Text 2"/>
          <p:cNvSpPr/>
          <p:nvPr/>
        </p:nvSpPr>
        <p:spPr>
          <a:xfrm>
            <a:off x="640080" y="1691640"/>
            <a:ext cx="78638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管教是为孩子的明天，</a:t>
            </a:r>
            <a:endParaRPr lang="en-US" sz="2800" dirty="0"/>
          </a:p>
          <a:p>
            <a:pPr algn="ctr" indent="0" marL="0">
              <a:buNone/>
            </a:pPr>
            <a:r>
              <a:rPr lang="en-US" sz="28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发泄是为我此刻的情绪。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4114800" y="3246120"/>
            <a:ext cx="914400" cy="13716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6" name="Text 4"/>
          <p:cNvSpPr/>
          <p:nvPr/>
        </p:nvSpPr>
        <p:spPr>
          <a:xfrm>
            <a:off x="457200" y="342900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本课中心 —— 分辨这两样，是父母一生的功课</a:t>
            </a:r>
            <a:endParaRPr lang="en-US" sz="1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短讲 · 20′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Message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85800"/>
            <a:ext cx="8229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神怎么管教我们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502920" y="1280160"/>
            <a:ext cx="8138160" cy="2011680"/>
          </a:xfrm>
          <a:prstGeom prst="roundRect">
            <a:avLst>
              <a:gd name="adj" fmla="val 3636"/>
            </a:avLst>
          </a:prstGeom>
          <a:solidFill>
            <a:srgbClr val="33291E"/>
          </a:solidFill>
          <a:ln/>
        </p:spPr>
      </p:sp>
      <p:sp>
        <p:nvSpPr>
          <p:cNvPr id="6" name="Text 4"/>
          <p:cNvSpPr/>
          <p:nvPr/>
        </p:nvSpPr>
        <p:spPr>
          <a:xfrm>
            <a:off x="868680" y="1572768"/>
            <a:ext cx="740664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因为主所爱的，他必管教……</a:t>
            </a:r>
            <a:endParaRPr lang="en-US" sz="1800" dirty="0"/>
          </a:p>
          <a:p>
            <a:pPr algn="ctr" indent="0" marL="0">
              <a:buNone/>
            </a:pPr>
            <a:r>
              <a:rPr lang="en-US" sz="18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后来却为那经练过的人结出平安的果子，就是义。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868680" y="2788920"/>
            <a:ext cx="7406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—— 希伯来书十二 6, 11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502920" y="3566160"/>
            <a:ext cx="8138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7A5F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出于爱、为着益处、结出果子——神的管教从不失控。我们的呢？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502920" y="3950208"/>
            <a:ext cx="8138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检验一问：这一刻，我是在处理「他的问题」，还是在处理「我的情绪」？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传承 · 第3课 管教的智慧</a:t>
            </a:r>
            <a:endParaRPr lang="en-US" sz="1100" dirty="0"/>
          </a:p>
        </p:txBody>
      </p:sp>
      <p:pic>
        <p:nvPicPr>
          <p:cNvPr id="11" name="Image 0" descr="/Users/carolyn/ryan/ontherock.family/第五期课程-传承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短讲 · 20′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Message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85800"/>
            <a:ext cx="8229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行为是叶子，心是根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502920" y="1280160"/>
            <a:ext cx="3840480" cy="2331720"/>
          </a:xfrm>
          <a:prstGeom prst="rect">
            <a:avLst/>
          </a:prstGeom>
          <a:solidFill>
            <a:srgbClr val="F4ECDD"/>
          </a:solidFill>
          <a:ln/>
        </p:spPr>
      </p:sp>
      <p:sp>
        <p:nvSpPr>
          <p:cNvPr id="6" name="Shape 4"/>
          <p:cNvSpPr/>
          <p:nvPr/>
        </p:nvSpPr>
        <p:spPr>
          <a:xfrm>
            <a:off x="502920" y="1280160"/>
            <a:ext cx="3840480" cy="91440"/>
          </a:xfrm>
          <a:prstGeom prst="rect">
            <a:avLst/>
          </a:prstGeom>
          <a:solidFill>
            <a:srgbClr val="5C5043"/>
          </a:solidFill>
          <a:ln/>
        </p:spPr>
      </p:sp>
      <p:sp>
        <p:nvSpPr>
          <p:cNvPr id="7" name="Text 5"/>
          <p:cNvSpPr/>
          <p:nvPr/>
        </p:nvSpPr>
        <p:spPr>
          <a:xfrm>
            <a:off x="777240" y="1600200"/>
            <a:ext cx="3291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叶子（行为）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777240" y="2103120"/>
            <a:ext cx="329184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撒谎、顶嘴、拖延、</a:t>
            </a:r>
            <a:endParaRPr lang="en-US" sz="1450" dirty="0"/>
          </a:p>
          <a:p>
            <a:pPr indent="0" marL="0">
              <a:buNone/>
            </a:pPr>
            <a:r>
              <a:rPr lang="en-US" sz="14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摔门、玩手机不停……</a:t>
            </a:r>
            <a:endParaRPr lang="en-US" sz="1450" dirty="0"/>
          </a:p>
          <a:p>
            <a:pPr indent="0" marL="0">
              <a:buNone/>
            </a:pPr>
            <a:endParaRPr lang="en-US" sz="1450" dirty="0"/>
          </a:p>
          <a:p>
            <a:pPr indent="0" marL="0">
              <a:buNone/>
            </a:pPr>
            <a:r>
              <a:rPr lang="en-US" sz="14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只剪叶子，</a:t>
            </a:r>
            <a:endParaRPr lang="en-US" sz="1450" dirty="0"/>
          </a:p>
          <a:p>
            <a:pPr indent="0" marL="0">
              <a:buNone/>
            </a:pPr>
            <a:r>
              <a:rPr lang="en-US" sz="14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根还会再长出来。</a:t>
            </a:r>
            <a:endParaRPr lang="en-US" sz="1450" dirty="0"/>
          </a:p>
        </p:txBody>
      </p:sp>
      <p:sp>
        <p:nvSpPr>
          <p:cNvPr id="9" name="Shape 7"/>
          <p:cNvSpPr/>
          <p:nvPr/>
        </p:nvSpPr>
        <p:spPr>
          <a:xfrm>
            <a:off x="4709160" y="1280160"/>
            <a:ext cx="3931920" cy="2331720"/>
          </a:xfrm>
          <a:prstGeom prst="rect">
            <a:avLst/>
          </a:prstGeom>
          <a:solidFill>
            <a:srgbClr val="33291E"/>
          </a:solidFill>
          <a:ln/>
        </p:spPr>
      </p:sp>
      <p:sp>
        <p:nvSpPr>
          <p:cNvPr id="10" name="Shape 8"/>
          <p:cNvSpPr/>
          <p:nvPr/>
        </p:nvSpPr>
        <p:spPr>
          <a:xfrm>
            <a:off x="4709160" y="1280160"/>
            <a:ext cx="3931920" cy="91440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11" name="Text 9"/>
          <p:cNvSpPr/>
          <p:nvPr/>
        </p:nvSpPr>
        <p:spPr>
          <a:xfrm>
            <a:off x="4983480" y="1600200"/>
            <a:ext cx="3383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根（心）</a:t>
            </a:r>
            <a:endParaRPr lang="en-US" sz="1700" dirty="0"/>
          </a:p>
        </p:txBody>
      </p:sp>
      <p:sp>
        <p:nvSpPr>
          <p:cNvPr id="12" name="Text 10"/>
          <p:cNvSpPr/>
          <p:nvPr/>
        </p:nvSpPr>
        <p:spPr>
          <a:xfrm>
            <a:off x="4983480" y="2103120"/>
            <a:ext cx="338328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害怕？求关注？无力？</a:t>
            </a:r>
            <a:endParaRPr lang="en-US" sz="1450" dirty="0"/>
          </a:p>
          <a:p>
            <a:pPr indent="0" marL="0">
              <a:buNone/>
            </a:pPr>
            <a:r>
              <a:rPr lang="en-US" sz="145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受了委屈？在试探边界？</a:t>
            </a:r>
            <a:endParaRPr lang="en-US" sz="1450" dirty="0"/>
          </a:p>
          <a:p>
            <a:pPr indent="0" marL="0">
              <a:buNone/>
            </a:pPr>
            <a:endParaRPr lang="en-US" sz="1450" dirty="0"/>
          </a:p>
          <a:p>
            <a:pPr indent="0" marL="0">
              <a:buNone/>
            </a:pPr>
            <a:r>
              <a:rPr lang="en-US" sz="145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问「你为什么这样做」之前，</a:t>
            </a:r>
            <a:endParaRPr lang="en-US" sz="1450" dirty="0"/>
          </a:p>
          <a:p>
            <a:pPr indent="0" marL="0">
              <a:buNone/>
            </a:pPr>
            <a:r>
              <a:rPr lang="en-US" sz="145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先问「他心里发生了什么」。</a:t>
            </a:r>
            <a:endParaRPr lang="en-US" sz="1450" dirty="0"/>
          </a:p>
        </p:txBody>
      </p:sp>
      <p:sp>
        <p:nvSpPr>
          <p:cNvPr id="13" name="Text 11"/>
          <p:cNvSpPr/>
          <p:nvPr/>
        </p:nvSpPr>
        <p:spPr>
          <a:xfrm>
            <a:off x="502920" y="3858768"/>
            <a:ext cx="81381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7A5F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例：孩子撒谎说作业写完了——叶子是谎言，根可能是「怕爸爸的怒气」。</a:t>
            </a:r>
            <a:endParaRPr lang="en-US" sz="1450" dirty="0"/>
          </a:p>
        </p:txBody>
      </p:sp>
      <p:sp>
        <p:nvSpPr>
          <p:cNvPr id="14" name="Text 12"/>
          <p:cNvSpPr/>
          <p:nvPr/>
        </p:nvSpPr>
        <p:spPr>
          <a:xfrm>
            <a:off x="502920" y="4224528"/>
            <a:ext cx="8138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（那要处理的，就不只是孩子的谎言——还有爸爸的怒气）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传承 · 第3课 管教的智慧</a:t>
            </a:r>
            <a:endParaRPr lang="en-US" sz="1100" dirty="0"/>
          </a:p>
        </p:txBody>
      </p:sp>
      <p:pic>
        <p:nvPicPr>
          <p:cNvPr id="16" name="Image 0" descr="/Users/carolyn/ryan/ontherock.family/第五期课程-传承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短讲 · 20′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Message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40080"/>
            <a:ext cx="8229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关于打骂——诚实面对我们的传统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502920" y="1143000"/>
            <a:ext cx="8138160" cy="640080"/>
          </a:xfrm>
          <a:prstGeom prst="roundRect">
            <a:avLst>
              <a:gd name="adj" fmla="val 11429"/>
            </a:avLst>
          </a:prstGeom>
          <a:solidFill>
            <a:srgbClr val="F4ECDD"/>
          </a:solidFill>
          <a:ln/>
        </p:spPr>
      </p:sp>
      <p:sp>
        <p:nvSpPr>
          <p:cNvPr id="6" name="Shape 4"/>
          <p:cNvSpPr/>
          <p:nvPr/>
        </p:nvSpPr>
        <p:spPr>
          <a:xfrm>
            <a:off x="502920" y="1143000"/>
            <a:ext cx="109728" cy="640080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7" name="Text 5"/>
          <p:cNvSpPr/>
          <p:nvPr/>
        </p:nvSpPr>
        <p:spPr>
          <a:xfrm>
            <a:off x="822960" y="1216152"/>
            <a:ext cx="219456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先说公道话</a:t>
            </a:r>
            <a:endParaRPr lang="en-US" sz="1550" dirty="0"/>
          </a:p>
        </p:txBody>
      </p:sp>
      <p:sp>
        <p:nvSpPr>
          <p:cNvPr id="8" name="Text 6"/>
          <p:cNvSpPr/>
          <p:nvPr/>
        </p:nvSpPr>
        <p:spPr>
          <a:xfrm>
            <a:off x="3108960" y="1216152"/>
            <a:ext cx="539496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我们的父母，用他们会的方式爱了我们——不羞辱上一代。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502920" y="1892808"/>
            <a:ext cx="8138160" cy="640080"/>
          </a:xfrm>
          <a:prstGeom prst="roundRect">
            <a:avLst>
              <a:gd name="adj" fmla="val 11429"/>
            </a:avLst>
          </a:prstGeom>
          <a:solidFill>
            <a:srgbClr val="F4ECDD"/>
          </a:solidFill>
          <a:ln/>
        </p:spPr>
      </p:sp>
      <p:sp>
        <p:nvSpPr>
          <p:cNvPr id="10" name="Shape 8"/>
          <p:cNvSpPr/>
          <p:nvPr/>
        </p:nvSpPr>
        <p:spPr>
          <a:xfrm>
            <a:off x="502920" y="1892808"/>
            <a:ext cx="109728" cy="640080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11" name="Text 9"/>
          <p:cNvSpPr/>
          <p:nvPr/>
        </p:nvSpPr>
        <p:spPr>
          <a:xfrm>
            <a:off x="822960" y="1965960"/>
            <a:ext cx="219456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法律的边界</a:t>
            </a:r>
            <a:endParaRPr lang="en-US" sz="1550" dirty="0"/>
          </a:p>
        </p:txBody>
      </p:sp>
      <p:sp>
        <p:nvSpPr>
          <p:cNvPr id="12" name="Text 10"/>
          <p:cNvSpPr/>
          <p:nvPr/>
        </p:nvSpPr>
        <p:spPr>
          <a:xfrm>
            <a:off x="3108960" y="1965960"/>
            <a:ext cx="539496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本地法律对体罚有严格边界——任何造成伤害的体罚是违法的，也绝不是圣经的管教。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502920" y="2642616"/>
            <a:ext cx="8138160" cy="640080"/>
          </a:xfrm>
          <a:prstGeom prst="roundRect">
            <a:avLst>
              <a:gd name="adj" fmla="val 11429"/>
            </a:avLst>
          </a:prstGeom>
          <a:solidFill>
            <a:srgbClr val="F4ECDD"/>
          </a:solidFill>
          <a:ln/>
        </p:spPr>
      </p:sp>
      <p:sp>
        <p:nvSpPr>
          <p:cNvPr id="14" name="Shape 12"/>
          <p:cNvSpPr/>
          <p:nvPr/>
        </p:nvSpPr>
        <p:spPr>
          <a:xfrm>
            <a:off x="502920" y="2642616"/>
            <a:ext cx="109728" cy="640080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15" name="Text 13"/>
          <p:cNvSpPr/>
          <p:nvPr/>
        </p:nvSpPr>
        <p:spPr>
          <a:xfrm>
            <a:off x="822960" y="2715768"/>
            <a:ext cx="219456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圣经的「杖」</a:t>
            </a:r>
            <a:endParaRPr lang="en-US" sz="1550" dirty="0"/>
          </a:p>
        </p:txBody>
      </p:sp>
      <p:sp>
        <p:nvSpPr>
          <p:cNvPr id="16" name="Text 14"/>
          <p:cNvSpPr/>
          <p:nvPr/>
        </p:nvSpPr>
        <p:spPr>
          <a:xfrm>
            <a:off x="3108960" y="2715768"/>
            <a:ext cx="539496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指带着爱与节制的纠正权柄——绝不是怒气中的殴打与辱骂。</a:t>
            </a:r>
            <a:endParaRPr lang="en-US" sz="1250" dirty="0"/>
          </a:p>
        </p:txBody>
      </p:sp>
      <p:sp>
        <p:nvSpPr>
          <p:cNvPr id="17" name="Shape 15"/>
          <p:cNvSpPr/>
          <p:nvPr/>
        </p:nvSpPr>
        <p:spPr>
          <a:xfrm>
            <a:off x="502920" y="3392424"/>
            <a:ext cx="8138160" cy="640080"/>
          </a:xfrm>
          <a:prstGeom prst="roundRect">
            <a:avLst>
              <a:gd name="adj" fmla="val 11429"/>
            </a:avLst>
          </a:prstGeom>
          <a:solidFill>
            <a:srgbClr val="33291E"/>
          </a:solidFill>
          <a:ln/>
        </p:spPr>
      </p:sp>
      <p:sp>
        <p:nvSpPr>
          <p:cNvPr id="18" name="Shape 16"/>
          <p:cNvSpPr/>
          <p:nvPr/>
        </p:nvSpPr>
        <p:spPr>
          <a:xfrm>
            <a:off x="502920" y="3392424"/>
            <a:ext cx="109728" cy="640080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19" name="Text 17"/>
          <p:cNvSpPr/>
          <p:nvPr/>
        </p:nvSpPr>
        <p:spPr>
          <a:xfrm>
            <a:off x="822960" y="3465576"/>
            <a:ext cx="219456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我们的选择</a:t>
            </a:r>
            <a:endParaRPr lang="en-US" sz="1550" dirty="0"/>
          </a:p>
        </p:txBody>
      </p:sp>
      <p:sp>
        <p:nvSpPr>
          <p:cNvPr id="20" name="Text 18"/>
          <p:cNvSpPr/>
          <p:nvPr/>
        </p:nvSpPr>
        <p:spPr>
          <a:xfrm>
            <a:off x="3108960" y="3465576"/>
            <a:ext cx="539496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怒气中的打骂塑造的不是品格，是恐惧与疏远——我们选择不需要打的管教之路。</a:t>
            </a:r>
            <a:endParaRPr lang="en-US" sz="1250" dirty="0"/>
          </a:p>
        </p:txBody>
      </p:sp>
      <p:sp>
        <p:nvSpPr>
          <p:cNvPr id="21" name="Text 19"/>
          <p:cNvSpPr/>
          <p:nvPr/>
        </p:nvSpPr>
        <p:spPr>
          <a:xfrm>
            <a:off x="502920" y="4224528"/>
            <a:ext cx="8138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7A5F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不是没有权柄——是权柄不靠拳头。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传承 · 第3课 管教的智慧</a:t>
            </a:r>
            <a:endParaRPr lang="en-US" sz="1100" dirty="0"/>
          </a:p>
        </p:txBody>
      </p:sp>
      <p:pic>
        <p:nvPicPr>
          <p:cNvPr id="23" name="Image 0" descr="/Users/carolyn/ryan/ontherock.family/第五期课程-传承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短讲 · 20′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Message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40080"/>
            <a:ext cx="8229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管教四步——可以贴冰箱的路径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548640" y="1252728"/>
            <a:ext cx="457200" cy="457200"/>
          </a:xfrm>
          <a:prstGeom prst="ellipse">
            <a:avLst/>
          </a:prstGeom>
          <a:solidFill>
            <a:srgbClr val="33291E"/>
          </a:solidFill>
          <a:ln w="19050">
            <a:solidFill>
              <a:srgbClr val="B0894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125272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CBA9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1234440" y="1170432"/>
            <a:ext cx="201168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先处理自己</a:t>
            </a:r>
            <a:endParaRPr lang="en-US" sz="1650" dirty="0"/>
          </a:p>
        </p:txBody>
      </p:sp>
      <p:sp>
        <p:nvSpPr>
          <p:cNvPr id="8" name="Text 6"/>
          <p:cNvSpPr/>
          <p:nvPr/>
        </p:nvSpPr>
        <p:spPr>
          <a:xfrm>
            <a:off x="3337560" y="1170432"/>
            <a:ext cx="525780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怒气超过五成，先离场深呼吸——冲突路线图的暂停信号，对孩子也适用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548640" y="1984248"/>
            <a:ext cx="457200" cy="457200"/>
          </a:xfrm>
          <a:prstGeom prst="ellipse">
            <a:avLst/>
          </a:prstGeom>
          <a:solidFill>
            <a:srgbClr val="33291E"/>
          </a:solidFill>
          <a:ln w="19050">
            <a:solidFill>
              <a:srgbClr val="B0894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48640" y="198424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CBA9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1234440" y="1901952"/>
            <a:ext cx="201168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私下处理</a:t>
            </a:r>
            <a:endParaRPr lang="en-US" sz="1650" dirty="0"/>
          </a:p>
        </p:txBody>
      </p:sp>
      <p:sp>
        <p:nvSpPr>
          <p:cNvPr id="12" name="Text 10"/>
          <p:cNvSpPr/>
          <p:nvPr/>
        </p:nvSpPr>
        <p:spPr>
          <a:xfrm>
            <a:off x="3337560" y="1901952"/>
            <a:ext cx="525780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不当众羞辱——当众管教伤的是尊严，不是行为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548640" y="2715768"/>
            <a:ext cx="457200" cy="457200"/>
          </a:xfrm>
          <a:prstGeom prst="ellipse">
            <a:avLst/>
          </a:prstGeom>
          <a:solidFill>
            <a:srgbClr val="33291E"/>
          </a:solidFill>
          <a:ln w="19050">
            <a:solidFill>
              <a:srgbClr val="B0894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48640" y="271576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CBA9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1234440" y="2633472"/>
            <a:ext cx="201168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连行为与心</a:t>
            </a:r>
            <a:endParaRPr lang="en-US" sz="1650" dirty="0"/>
          </a:p>
        </p:txBody>
      </p:sp>
      <p:sp>
        <p:nvSpPr>
          <p:cNvPr id="16" name="Text 14"/>
          <p:cNvSpPr/>
          <p:nvPr/>
        </p:nvSpPr>
        <p:spPr>
          <a:xfrm>
            <a:off x="3337560" y="2633472"/>
            <a:ext cx="525780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「发生了什么？」→「你当时怎么想的？」→「神怎么看？」→ 承担自然后果</a:t>
            </a:r>
            <a:endParaRPr lang="en-US" sz="1250" dirty="0"/>
          </a:p>
        </p:txBody>
      </p:sp>
      <p:sp>
        <p:nvSpPr>
          <p:cNvPr id="17" name="Shape 15"/>
          <p:cNvSpPr/>
          <p:nvPr/>
        </p:nvSpPr>
        <p:spPr>
          <a:xfrm>
            <a:off x="548640" y="3447288"/>
            <a:ext cx="457200" cy="457200"/>
          </a:xfrm>
          <a:prstGeom prst="ellipse">
            <a:avLst/>
          </a:prstGeom>
          <a:solidFill>
            <a:srgbClr val="B0894F"/>
          </a:solidFill>
          <a:ln w="19050">
            <a:solidFill>
              <a:srgbClr val="B0894F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48640" y="344728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1234440" y="3364992"/>
            <a:ext cx="201168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恢复关系</a:t>
            </a:r>
            <a:endParaRPr lang="en-US" sz="1650" dirty="0"/>
          </a:p>
        </p:txBody>
      </p:sp>
      <p:sp>
        <p:nvSpPr>
          <p:cNvPr id="20" name="Text 18"/>
          <p:cNvSpPr/>
          <p:nvPr/>
        </p:nvSpPr>
        <p:spPr>
          <a:xfrm>
            <a:off x="3337560" y="3364992"/>
            <a:ext cx="525780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管教结束必须有和好——拥抱＋「我管教你，因为我爱你」</a:t>
            </a:r>
            <a:endParaRPr lang="en-US" sz="1250" dirty="0"/>
          </a:p>
        </p:txBody>
      </p:sp>
      <p:sp>
        <p:nvSpPr>
          <p:cNvPr id="21" name="Text 19"/>
          <p:cNvSpPr/>
          <p:nvPr/>
        </p:nvSpPr>
        <p:spPr>
          <a:xfrm>
            <a:off x="502920" y="4224528"/>
            <a:ext cx="8138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7A5F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管教的句号，永远是恩典。</a:t>
            </a:r>
            <a:endParaRPr lang="en-US" sz="1550" dirty="0"/>
          </a:p>
        </p:txBody>
      </p:sp>
      <p:sp>
        <p:nvSpPr>
          <p:cNvPr id="22" name="Text 20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传承 · 第3课 管教的智慧</a:t>
            </a:r>
            <a:endParaRPr lang="en-US" sz="1100" dirty="0"/>
          </a:p>
        </p:txBody>
      </p:sp>
      <p:pic>
        <p:nvPicPr>
          <p:cNvPr id="23" name="Image 0" descr="/Users/carolyn/ryan/ontherock.family/第五期课程-传承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短讲 · 20′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Message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82296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给已经吼过、打过的父母——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457200" y="1645920"/>
            <a:ext cx="82296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9A743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「孩子的心比我们想的宽容，</a:t>
            </a:r>
            <a:endParaRPr lang="en-US" sz="3000" dirty="0"/>
          </a:p>
          <a:p>
            <a:pPr algn="ctr" indent="0" marL="0">
              <a:buNone/>
            </a:pPr>
            <a:r>
              <a:rPr lang="en-US" sz="3000" b="1" dirty="0">
                <a:solidFill>
                  <a:srgbClr val="9A743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修复永远来得及。」</a:t>
            </a:r>
            <a:endParaRPr lang="en-US" sz="3000" dirty="0"/>
          </a:p>
        </p:txBody>
      </p:sp>
      <p:sp>
        <p:nvSpPr>
          <p:cNvPr id="6" name="Shape 4"/>
          <p:cNvSpPr/>
          <p:nvPr/>
        </p:nvSpPr>
        <p:spPr>
          <a:xfrm>
            <a:off x="777240" y="3017520"/>
            <a:ext cx="7589520" cy="1005840"/>
          </a:xfrm>
          <a:prstGeom prst="roundRect">
            <a:avLst>
              <a:gd name="adj" fmla="val 7273"/>
            </a:avLst>
          </a:prstGeom>
          <a:solidFill>
            <a:srgbClr val="F4ECDD"/>
          </a:solidFill>
          <a:ln/>
        </p:spPr>
      </p:sp>
      <p:sp>
        <p:nvSpPr>
          <p:cNvPr id="7" name="Text 5"/>
          <p:cNvSpPr/>
          <p:nvPr/>
        </p:nvSpPr>
        <p:spPr>
          <a:xfrm>
            <a:off x="1051560" y="3182112"/>
            <a:ext cx="70408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本周的操练里有一步：为过去的某一次，向孩子道歉——</a:t>
            </a:r>
            <a:endParaRPr lang="en-US" sz="1450" dirty="0"/>
          </a:p>
          <a:p>
            <a:pPr algn="ctr" indent="0" marL="0">
              <a:buNone/>
            </a:pPr>
            <a:r>
              <a:rPr lang="en-US" sz="145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父母认错不丢权柄。认错，是带领的最高形式——对孩子也一样。</a:t>
            </a:r>
            <a:endParaRPr lang="en-US" sz="1450" dirty="0"/>
          </a:p>
        </p:txBody>
      </p:sp>
      <p:sp>
        <p:nvSpPr>
          <p:cNvPr id="8" name="Text 6"/>
          <p:cNvSpPr/>
          <p:nvPr/>
        </p:nvSpPr>
        <p:spPr>
          <a:xfrm>
            <a:off x="502920" y="4251960"/>
            <a:ext cx="8138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今晚扎心不是目的——从今晚起有更好的路，才是。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传承 · 第3课 管教的智慧</a:t>
            </a:r>
            <a:endParaRPr lang="en-US" sz="1100" dirty="0"/>
          </a:p>
        </p:txBody>
      </p:sp>
      <p:pic>
        <p:nvPicPr>
          <p:cNvPr id="10" name="Image 0" descr="/Users/carolyn/ryan/ontherock.family/第五期课程-传承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传承 · 第3课 管教的智慧</dc:title>
  <dc:subject>塑造「心」，不是控制「行为」</dc:subject>
  <dc:creator>磐石之家 On the Rock</dc:creator>
  <cp:lastModifiedBy>磐石之家 On the Rock</cp:lastModifiedBy>
  <cp:revision>1</cp:revision>
  <dcterms:created xsi:type="dcterms:W3CDTF">2026-07-17T19:03:34Z</dcterms:created>
  <dcterms:modified xsi:type="dcterms:W3CDTF">2026-07-17T19:03:34Z</dcterms:modified>
</cp:coreProperties>
</file>