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60520" y="502920"/>
            <a:ext cx="822960" cy="8229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417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　承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87452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为人父母 · 第五期课程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977640" y="2267712"/>
            <a:ext cx="118872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4"/>
          <p:cNvSpPr/>
          <p:nvPr/>
        </p:nvSpPr>
        <p:spPr>
          <a:xfrm>
            <a:off x="457200" y="24688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  4  课   </a:t>
            </a:r>
            <a:pPr algn="ctr" indent="0" marL="0">
              <a:buNone/>
            </a:pPr>
            <a:r>
              <a:rPr lang="en-US" sz="3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家庭祭坛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457200" y="31546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把信仰「长」在日常里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457200" y="37947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申命记六 6-7　·　约书亚记二十四 15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7091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On the Rock　｜　先成为对的人，再遇见对的人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资深父母见证 · 10′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Testimony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「我们家五分钟祭坛的真实样子」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457200" y="1417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重点讲失败和重启——大家会松口气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640080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最初的失败史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640080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坚持三天就断／孩子集体造反……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3319272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319272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3456432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现在的样子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3456432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几分钟、什么流程——含最近的翻车现场 😄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135624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135624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6272784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孩子记住的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6272784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往往不是内容，是「我们家每天都会……」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伤疤秀，不是模范秀——不晒娃。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夫妻对话 · 35′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Couple Time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两个人的深谈——设计我们家的祭坛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02920" y="11430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005840" y="1143000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破冰答题我们家在哪一档？——不内疚，只诚实：拦阻我们的，是四大拦阻里的哪一个？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502920" y="185623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005840" y="1856232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各自的原生家庭：你小时候，家里有任何「信仰的固定时刻」吗？它（或它的缺席）留下了什么？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502920" y="25694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005840" y="2569464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设计「最小可行祭坛」：什么时间？多长（5 分钟封顶）？谁发起（爸爸能接吗 😄）？三件套怎么排？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502920" y="328269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005840" y="3282696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如果孩子不配合——我们的「变通版」是什么？先说好，免得第一次翻车就放弃。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502920" y="411480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不比孩子，只养父母 · 夫妻间谈的，留在夫妻间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第4课 家庭祭坛</a:t>
            </a:r>
            <a:endParaRPr lang="en-US" sz="1100" dirty="0"/>
          </a:p>
        </p:txBody>
      </p:sp>
      <p:pic>
        <p:nvPicPr>
          <p:cNvPr id="15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操练 · 回应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Response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填「家庭祭坛起步卡」——冰箱三件套之三 😄</a:t>
            </a:r>
            <a:endParaRPr lang="en-US" sz="2300" dirty="0"/>
          </a:p>
        </p:txBody>
      </p:sp>
      <p:sp>
        <p:nvSpPr>
          <p:cNvPr id="5" name="Shape 3"/>
          <p:cNvSpPr/>
          <p:nvPr/>
        </p:nvSpPr>
        <p:spPr>
          <a:xfrm>
            <a:off x="502920" y="123444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02920" y="123444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37160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554480" y="134416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填起步卡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1554480" y="1673352"/>
            <a:ext cx="6675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时间＿＿／频次＿＿（每周 2 次起步）／流程：读＿谢＿祷＿／我们的变通版＿＿——夫妻签名。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02920" y="233172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02920" y="233172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246888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554480" y="244144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本周就开张——第一次就在今晚或明晚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1554480" y="2770632"/>
            <a:ext cx="6675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别等「预备好」——祭坛是用出来的，不是设计出来的。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02920" y="342900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02920" y="342900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7" name="Text 15"/>
          <p:cNvSpPr/>
          <p:nvPr/>
        </p:nvSpPr>
        <p:spPr>
          <a:xfrm>
            <a:off x="822960" y="356616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554480" y="353872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继续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1554480" y="3867912"/>
            <a:ext cx="6675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连心十分钟 ＋ 每天为孩子祷告一件具体的事（爱祷告里可设「家庭祭坛」提醒）。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第4课 家庭祭坛</a:t>
            </a:r>
            <a:endParaRPr lang="en-US" sz="1100" dirty="0"/>
          </a:p>
        </p:txBody>
      </p:sp>
      <p:pic>
        <p:nvPicPr>
          <p:cNvPr id="21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一起祷告 · 10′ ＋ 课后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Prayer &amp; Take-home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全场同声宣告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34440"/>
            <a:ext cx="8138160" cy="1554480"/>
          </a:xfrm>
          <a:prstGeom prst="roundRect">
            <a:avLst>
              <a:gd name="adj" fmla="val 4706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463040"/>
            <a:ext cx="7406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「至于我和我家，</a:t>
            </a:r>
            <a:endParaRPr lang="en-US" sz="2200" dirty="0"/>
          </a:p>
          <a:p>
            <a:pPr algn="ctr" indent="0" marL="0">
              <a:buNone/>
            </a:pPr>
            <a:r>
              <a:rPr lang="en-US" sz="22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我们必定事奉耶和华。」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502920" y="2971800"/>
            <a:ext cx="8138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夫妻牵手，全场一起读出声——然后带组父母祝福收尾。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640080" y="3456432"/>
            <a:ext cx="7863840" cy="960120"/>
          </a:xfrm>
          <a:prstGeom prst="roundRect">
            <a:avLst>
              <a:gd name="adj" fmla="val 7619"/>
            </a:avLst>
          </a:prstGeom>
          <a:solidFill>
            <a:srgbClr val="F4ECDD"/>
          </a:solidFill>
          <a:ln/>
        </p:spPr>
      </p:sp>
      <p:sp>
        <p:nvSpPr>
          <p:cNvPr id="9" name="Text 7"/>
          <p:cNvSpPr/>
          <p:nvPr/>
        </p:nvSpPr>
        <p:spPr>
          <a:xfrm>
            <a:off x="914400" y="3611880"/>
            <a:ext cx="7315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课后（下周回收）：祭坛开张了吗？第几次最顺、第几次翻车？😄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翻车的也交账——祭坛不记考勤，重启就是得胜。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第4课 家庭祭坛</a:t>
            </a:r>
            <a:endParaRPr lang="en-US" sz="1100" dirty="0"/>
          </a:p>
        </p:txBody>
      </p:sp>
      <p:pic>
        <p:nvPicPr>
          <p:cNvPr id="11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06240" y="411480"/>
            <a:ext cx="731520" cy="7315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2801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本周的路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731520" y="1783080"/>
            <a:ext cx="7680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至于我和我家，</a:t>
            </a:r>
            <a:endParaRPr lang="en-US" sz="2400" dirty="0"/>
          </a:p>
          <a:p>
            <a:pPr algn="ctr" indent="0" marL="0">
              <a:buNone/>
            </a:pPr>
            <a:r>
              <a:rPr lang="en-US" sz="24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我们必定事奉耶和华。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457200" y="29260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约书亚记二十四 15　·　申命记六 6-7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4114800" y="342900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3703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下周见：第 5 课《分龄的陪伴》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457200" y="40690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幼儿要根，儿童要翼，少年要缰绳越来越松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· On the Rock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本课流程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Tonight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今晚我们一起走这几步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23444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2344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43000" y="123444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 · 交账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200400" y="123444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15′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206240" y="123444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那次道歉说了吗？＋ 答题：你家有固定时刻吗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48640" y="1874520"/>
            <a:ext cx="384048" cy="384048"/>
          </a:xfrm>
          <a:prstGeom prst="ellipse">
            <a:avLst/>
          </a:prstGeom>
          <a:solidFill>
            <a:srgbClr val="B0894F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8745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187452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＋ 见证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200400" y="187452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30′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206240" y="187452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五分钟三件套 ＋「我们家祭坛的真实样子」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548640" y="251460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25146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143000" y="251460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夫妻对话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200400" y="251460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35′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206240" y="251460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设计我们家的最小可行祭坛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548640" y="315468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31546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143000" y="315468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操练 · 回应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3200400" y="315468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15′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4206240" y="315468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填起步卡——本周就开张</a:t>
            </a:r>
            <a:endParaRPr lang="en-US" sz="1350" dirty="0"/>
          </a:p>
        </p:txBody>
      </p:sp>
      <p:sp>
        <p:nvSpPr>
          <p:cNvPr id="25" name="Shape 23"/>
          <p:cNvSpPr/>
          <p:nvPr/>
        </p:nvSpPr>
        <p:spPr>
          <a:xfrm>
            <a:off x="548640" y="379476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3794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143000" y="379476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一起祷告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3200400" y="379476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10′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4206240" y="379476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全场同声：至于我和我家</a:t>
            </a:r>
            <a:endParaRPr lang="en-US" sz="1350" dirty="0"/>
          </a:p>
        </p:txBody>
      </p:sp>
      <p:sp>
        <p:nvSpPr>
          <p:cNvPr id="30" name="Text 2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第4课 家庭祭坛</a:t>
            </a:r>
            <a:endParaRPr lang="en-US" sz="1100" dirty="0"/>
          </a:p>
        </p:txBody>
      </p:sp>
      <p:pic>
        <p:nvPicPr>
          <p:cNvPr id="31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Ice-breaker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先交账：那次道歉——说了吗？孩子什么反应？然后匿名答题：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502920" y="114300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600" dirty="0">
                <a:solidFill>
                  <a:srgbClr val="CBA9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5600" dirty="0"/>
          </a:p>
        </p:txBody>
      </p:sp>
      <p:sp>
        <p:nvSpPr>
          <p:cNvPr id="6" name="Text 4"/>
          <p:cNvSpPr/>
          <p:nvPr/>
        </p:nvSpPr>
        <p:spPr>
          <a:xfrm>
            <a:off x="640080" y="1691640"/>
            <a:ext cx="7772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你家现在有「全家一起</a:t>
            </a:r>
            <a:endParaRPr lang="en-US" sz="2500" dirty="0"/>
          </a:p>
          <a:p>
            <a:pPr indent="0" marL="0">
              <a:buNone/>
            </a:pPr>
            <a:r>
              <a:rPr lang="en-US" sz="25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亲近神」的固定时刻吗？</a:t>
            </a:r>
            <a:endParaRPr lang="en-US" sz="2500" dirty="0"/>
          </a:p>
        </p:txBody>
      </p:sp>
      <p:sp>
        <p:nvSpPr>
          <p:cNvPr id="7" name="Shape 5"/>
          <p:cNvSpPr/>
          <p:nvPr/>
        </p:nvSpPr>
        <p:spPr>
          <a:xfrm>
            <a:off x="640080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有·每天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2267712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267712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有·每周几次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895344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95344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偶尔·不固定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522976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522976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没有·想有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7150608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150608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不知怎么开始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640080" y="384048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多数家庭在后三项——正常，今晚就是为此而来。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40080" y="420624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（今晚不是「你们该做却没做」——是「原来它可以这么简单」）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第4课 家庭祭坛</a:t>
            </a:r>
            <a:endParaRPr lang="en-US" sz="1100" dirty="0"/>
          </a:p>
        </p:txBody>
      </p:sp>
      <p:pic>
        <p:nvPicPr>
          <p:cNvPr id="20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914400"/>
            <a:ext cx="1097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6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7863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五分钟的真实，</a:t>
            </a:r>
            <a:endParaRPr lang="en-US" sz="2800" dirty="0"/>
          </a:p>
          <a:p>
            <a:pPr algn="ctr" indent="0" marL="0">
              <a:buNone/>
            </a:pPr>
            <a:r>
              <a:rPr lang="en-US" sz="2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胜过一小时的表演。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4114800" y="324612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34290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本课中心 —— 家庭祭坛不是完美的仪式，是持续的方向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先拆掉那张「照片」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3840480" cy="2331720"/>
          </a:xfrm>
          <a:prstGeom prst="rect">
            <a:avLst/>
          </a:prstGeom>
          <a:solidFill>
            <a:srgbClr val="F4ECDD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280160"/>
            <a:ext cx="3840480" cy="91440"/>
          </a:xfrm>
          <a:prstGeom prst="rect">
            <a:avLst/>
          </a:prstGeom>
          <a:solidFill>
            <a:srgbClr val="5C5043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60020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想象中（照片）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777240" y="2103120"/>
            <a:ext cx="3291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全家安静围坐、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孩子乖巧听讲、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爸爸侃侃而谈三十分钟、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灯光都是暖的……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4709160" y="1280160"/>
            <a:ext cx="3931920" cy="2331720"/>
          </a:xfrm>
          <a:prstGeom prst="rect">
            <a:avLst/>
          </a:prstGeom>
          <a:solidFill>
            <a:srgbClr val="33291E"/>
          </a:solidFill>
          <a:ln/>
        </p:spPr>
      </p:sp>
      <p:sp>
        <p:nvSpPr>
          <p:cNvPr id="10" name="Shape 8"/>
          <p:cNvSpPr/>
          <p:nvPr/>
        </p:nvSpPr>
        <p:spPr>
          <a:xfrm>
            <a:off x="4709160" y="1280160"/>
            <a:ext cx="3931920" cy="9144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1" name="Text 9"/>
          <p:cNvSpPr/>
          <p:nvPr/>
        </p:nvSpPr>
        <p:spPr>
          <a:xfrm>
            <a:off x="4983480" y="160020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真实中（生活）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4983480" y="2103120"/>
            <a:ext cx="33832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有人打瞌睡、有人抢着说、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幼儿在爬桌子、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青春期在翻白眼……</a:t>
            </a:r>
            <a:endParaRPr lang="en-US" sz="1450" dirty="0"/>
          </a:p>
          <a:p>
            <a:pPr indent="0" marL="0">
              <a:buNone/>
            </a:pP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——都算数。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502920" y="388620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神悦纳的是「来」，不是「演」。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第4课 家庭祭坛</a:t>
            </a:r>
            <a:endParaRPr lang="en-US" sz="1100" dirty="0"/>
          </a:p>
        </p:txBody>
      </p:sp>
      <p:pic>
        <p:nvPicPr>
          <p:cNvPr id="15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为什么非有不可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2011680"/>
          </a:xfrm>
          <a:prstGeom prst="roundRect">
            <a:avLst>
              <a:gd name="adj" fmla="val 3636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572768"/>
            <a:ext cx="74066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我今日所吩咐你的话都要记在心上，也要殷勤教训你的儿女——</a:t>
            </a:r>
            <a:endParaRPr lang="en-US" sz="1650" dirty="0"/>
          </a:p>
          <a:p>
            <a:pPr algn="ctr" indent="0" marL="0">
              <a:buNone/>
            </a:pPr>
            <a:r>
              <a:rPr lang="en-US" sz="16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无论你坐在家里，行在路上，躺下，起来，都要谈论。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868680" y="278892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申命记六 6-7（第 2 课的老朋友）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56616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非正式的传承（行路坐卧），需要一个正式的锚点。</a:t>
            </a:r>
            <a:endParaRPr lang="en-US" sz="1650" dirty="0"/>
          </a:p>
        </p:txBody>
      </p:sp>
      <p:sp>
        <p:nvSpPr>
          <p:cNvPr id="9" name="Text 7"/>
          <p:cNvSpPr/>
          <p:nvPr/>
        </p:nvSpPr>
        <p:spPr>
          <a:xfrm>
            <a:off x="502920" y="3931920"/>
            <a:ext cx="8138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没有固定的祭坛时刻，「行路坐卧」会慢慢蒸发——</a:t>
            </a:r>
            <a:endParaRPr lang="en-US" sz="1350" dirty="0"/>
          </a:p>
          <a:p>
            <a:pPr algn="ctr"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就像夫妻的爱需要「精心的时刻」定期加满，家的信仰也需要。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第4课 家庭祭坛</a:t>
            </a:r>
            <a:endParaRPr lang="en-US" sz="1100" dirty="0"/>
          </a:p>
        </p:txBody>
      </p:sp>
      <p:pic>
        <p:nvPicPr>
          <p:cNvPr id="11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最小可行家庭祭坛——五分钟三件套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188720"/>
            <a:ext cx="2606040" cy="2240280"/>
          </a:xfrm>
          <a:prstGeom prst="roundRect">
            <a:avLst>
              <a:gd name="adj" fmla="val 3265"/>
            </a:avLst>
          </a:prstGeom>
          <a:solidFill>
            <a:srgbClr val="F4ECDD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18872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463040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读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640080" y="2148840"/>
            <a:ext cx="2331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一小段经文——</a:t>
            </a:r>
            <a:endParaRPr lang="en-US" sz="1350" dirty="0"/>
          </a:p>
          <a:p>
            <a:pPr algn="ctr"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几节就够，</a:t>
            </a:r>
            <a:endParaRPr lang="en-US" sz="1350" dirty="0"/>
          </a:p>
          <a:p>
            <a:pPr algn="ctr"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儿童圣经也行。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3291840" y="1188720"/>
            <a:ext cx="2606040" cy="2240280"/>
          </a:xfrm>
          <a:prstGeom prst="roundRect">
            <a:avLst>
              <a:gd name="adj" fmla="val 3265"/>
            </a:avLst>
          </a:prstGeom>
          <a:solidFill>
            <a:srgbClr val="33291E"/>
          </a:solidFill>
          <a:ln/>
        </p:spPr>
      </p:sp>
      <p:sp>
        <p:nvSpPr>
          <p:cNvPr id="10" name="Shape 8"/>
          <p:cNvSpPr/>
          <p:nvPr/>
        </p:nvSpPr>
        <p:spPr>
          <a:xfrm>
            <a:off x="3291840" y="118872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1" name="Text 9"/>
          <p:cNvSpPr/>
          <p:nvPr/>
        </p:nvSpPr>
        <p:spPr>
          <a:xfrm>
            <a:off x="3429000" y="1463040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谢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3429000" y="2148840"/>
            <a:ext cx="2331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每人一件今天感恩的事——</a:t>
            </a:r>
            <a:endParaRPr lang="en-US" sz="1350" dirty="0"/>
          </a:p>
          <a:p>
            <a:pPr algn="ctr" indent="0" marL="0">
              <a:buNone/>
            </a:pPr>
            <a:r>
              <a:rPr lang="en-US" sz="13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餐桌感恩已经在练！</a:t>
            </a:r>
            <a:endParaRPr lang="en-US" sz="1350" dirty="0"/>
          </a:p>
          <a:p>
            <a:pPr algn="ctr" indent="0" marL="0">
              <a:buNone/>
            </a:pPr>
            <a:r>
              <a:rPr lang="en-US" sz="13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它就是祭坛的前身。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080760" y="1188720"/>
            <a:ext cx="2606040" cy="2240280"/>
          </a:xfrm>
          <a:prstGeom prst="roundRect">
            <a:avLst>
              <a:gd name="adj" fmla="val 3265"/>
            </a:avLst>
          </a:prstGeom>
          <a:solidFill>
            <a:srgbClr val="F4ECDD"/>
          </a:solidFill>
          <a:ln/>
        </p:spPr>
      </p:sp>
      <p:sp>
        <p:nvSpPr>
          <p:cNvPr id="14" name="Shape 12"/>
          <p:cNvSpPr/>
          <p:nvPr/>
        </p:nvSpPr>
        <p:spPr>
          <a:xfrm>
            <a:off x="6080760" y="118872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5" name="Text 13"/>
          <p:cNvSpPr/>
          <p:nvPr/>
        </p:nvSpPr>
        <p:spPr>
          <a:xfrm>
            <a:off x="6217920" y="1463040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祷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6217920" y="2148840"/>
            <a:ext cx="2331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一句话轮流祷告——</a:t>
            </a:r>
            <a:endParaRPr lang="en-US" sz="1350" dirty="0"/>
          </a:p>
          <a:p>
            <a:pPr algn="ctr"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「谢谢神今天的冰淇淋」</a:t>
            </a:r>
            <a:endParaRPr lang="en-US" sz="1350" dirty="0"/>
          </a:p>
          <a:p>
            <a:pPr algn="ctr"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也是真祷告。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502920" y="370332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就这三样。五分钟，睡前或饭后——从每周 2 次起步。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502920" y="4096512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（门槛越低，越走得远——祭坛是用出来的，不是设计出来的）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第4课 家庭祭坛</a:t>
            </a:r>
            <a:endParaRPr lang="en-US" sz="1100" dirty="0"/>
          </a:p>
        </p:txBody>
      </p:sp>
      <p:pic>
        <p:nvPicPr>
          <p:cNvPr id="20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四大拦阻，各个击破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143000"/>
            <a:ext cx="8138160" cy="640080"/>
          </a:xfrm>
          <a:prstGeom prst="roundRect">
            <a:avLst>
              <a:gd name="adj" fmla="val 11429"/>
            </a:avLst>
          </a:prstGeom>
          <a:solidFill>
            <a:srgbClr val="F4ECDD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143000"/>
            <a:ext cx="109728" cy="6400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216152"/>
            <a:ext cx="21031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忙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017520" y="1216152"/>
            <a:ext cx="54864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五分钟都没有？——那问题不是时间，是次序（还记得时间的四个圈吗）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02920" y="1892808"/>
            <a:ext cx="8138160" cy="640080"/>
          </a:xfrm>
          <a:prstGeom prst="roundRect">
            <a:avLst>
              <a:gd name="adj" fmla="val 11429"/>
            </a:avLst>
          </a:prstGeom>
          <a:solidFill>
            <a:srgbClr val="F4ECDD"/>
          </a:solidFill>
          <a:ln/>
        </p:spPr>
      </p:sp>
      <p:sp>
        <p:nvSpPr>
          <p:cNvPr id="10" name="Shape 8"/>
          <p:cNvSpPr/>
          <p:nvPr/>
        </p:nvSpPr>
        <p:spPr>
          <a:xfrm>
            <a:off x="502920" y="1892808"/>
            <a:ext cx="109728" cy="6400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1965960"/>
            <a:ext cx="21031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尬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017520" y="1965960"/>
            <a:ext cx="54864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爸爸开不了口？——从「轮流读」开始，不用讲道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02920" y="2642616"/>
            <a:ext cx="8138160" cy="640080"/>
          </a:xfrm>
          <a:prstGeom prst="roundRect">
            <a:avLst>
              <a:gd name="adj" fmla="val 11429"/>
            </a:avLst>
          </a:prstGeom>
          <a:solidFill>
            <a:srgbClr val="F4ECDD"/>
          </a:solidFill>
          <a:ln/>
        </p:spPr>
      </p:sp>
      <p:sp>
        <p:nvSpPr>
          <p:cNvPr id="14" name="Shape 12"/>
          <p:cNvSpPr/>
          <p:nvPr/>
        </p:nvSpPr>
        <p:spPr>
          <a:xfrm>
            <a:off x="502920" y="2642616"/>
            <a:ext cx="109728" cy="6400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5" name="Text 13"/>
          <p:cNvSpPr/>
          <p:nvPr/>
        </p:nvSpPr>
        <p:spPr>
          <a:xfrm>
            <a:off x="822960" y="2715768"/>
            <a:ext cx="21031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坚持不下来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3017520" y="2715768"/>
            <a:ext cx="54864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断了就重新开始——祭坛不记考勤，「这周断了三天」不等于失败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02920" y="3392424"/>
            <a:ext cx="8138160" cy="640080"/>
          </a:xfrm>
          <a:prstGeom prst="roundRect">
            <a:avLst>
              <a:gd name="adj" fmla="val 11429"/>
            </a:avLst>
          </a:prstGeom>
          <a:solidFill>
            <a:srgbClr val="33291E"/>
          </a:solidFill>
          <a:ln/>
        </p:spPr>
      </p:sp>
      <p:sp>
        <p:nvSpPr>
          <p:cNvPr id="18" name="Shape 16"/>
          <p:cNvSpPr/>
          <p:nvPr/>
        </p:nvSpPr>
        <p:spPr>
          <a:xfrm>
            <a:off x="502920" y="3392424"/>
            <a:ext cx="109728" cy="6400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9" name="Text 17"/>
          <p:cNvSpPr/>
          <p:nvPr/>
        </p:nvSpPr>
        <p:spPr>
          <a:xfrm>
            <a:off x="822960" y="3465576"/>
            <a:ext cx="21031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孩子不配合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3017520" y="3465576"/>
            <a:ext cx="54864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幼儿：越短越好、唱跳版也行；青春期：别强按头——「在场不参与」也算数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502920" y="4224528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爸爸开口祷告，是儿子一生的画面——单亲与妈妈先行的家：罗以和友尼基的祭坛，一样蒙悦纳（提后一 5）。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第4课 家庭祭坛</a:t>
            </a:r>
            <a:endParaRPr lang="en-US" sz="1100" dirty="0"/>
          </a:p>
        </p:txBody>
      </p:sp>
      <p:pic>
        <p:nvPicPr>
          <p:cNvPr id="23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收尾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The Declaration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731520" y="777240"/>
            <a:ext cx="1097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6400" dirty="0"/>
          </a:p>
        </p:txBody>
      </p:sp>
      <p:sp>
        <p:nvSpPr>
          <p:cNvPr id="5" name="Text 3"/>
          <p:cNvSpPr/>
          <p:nvPr/>
        </p:nvSpPr>
        <p:spPr>
          <a:xfrm>
            <a:off x="640080" y="1554480"/>
            <a:ext cx="78638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至于我和我家，</a:t>
            </a:r>
            <a:endParaRPr lang="en-US" sz="3200" dirty="0"/>
          </a:p>
          <a:p>
            <a:pPr algn="ctr" indent="0" marL="0">
              <a:buNone/>
            </a:pPr>
            <a:r>
              <a:rPr lang="en-US" sz="32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我们必定事奉耶和华。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457200" y="32004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约书亚记二十四 15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37947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这不是感觉，是宣告——不是等全家都愿意才开始，是父母先立定。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420624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B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（今晚，把这句话带回家）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传承 · 第4课 家庭祭坛</dc:title>
  <dc:subject>把信仰「长」在日常里</dc:subject>
  <dc:creator>磐石之家 On the Rock</dc:creator>
  <cp:lastModifiedBy>磐石之家 On the Rock</cp:lastModifiedBy>
  <cp:revision>1</cp:revision>
  <dcterms:created xsi:type="dcterms:W3CDTF">2026-07-17T19:32:12Z</dcterms:created>
  <dcterms:modified xsi:type="dcterms:W3CDTF">2026-07-17T19:32:12Z</dcterms:modified>
</cp:coreProperties>
</file>