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　承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为人父母 · 第五期课程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5  课   </a:t>
            </a:r>
            <a:pPr algn="ctr" indent="0" marL="0">
              <a:buNone/>
            </a:pPr>
            <a:r>
              <a:rPr lang="en-US" sz="3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分龄的陪伴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幼儿要根，儿童要翼，少年要缰绳越来越松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路加福音二 52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 · 35′ · 本课特例：按孩龄分桌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同阶段取暖，跨阶段请教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用路二 52 四维度给自家做快照：智慧／身量／灵性／关系——哪格最受关注？哪格最被忽略？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我们现在的角色（照管者/教练/顾问）和孩子的阶段匹配吗？——有没有「该换挡还没换」的地方？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同桌互助：同阶段交换一个「最近管用的小方法」；跨阶段互相问一个问题。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如果孩子的「门」已经有点关上——这周，我们在门外的「在场」可以是什么样子？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不比孩子，只养父母 · 桌上听见的别人家的事，留在桌上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第5课 分龄的陪伴</a:t>
            </a:r>
            <a:endParaRPr lang="en-US" sz="1100" dirty="0"/>
          </a:p>
        </p:txBody>
      </p:sp>
      <p:pic>
        <p:nvPicPr>
          <p:cNvPr id="15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本周一个「换挡动作」——按阶段选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749808" y="1371600"/>
            <a:ext cx="685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幼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幼儿家：睡前祷告，加一个拥抱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安全感是这个阶段的一切——让「神是好的」长在你的怀抱里。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749808" y="2468880"/>
            <a:ext cx="685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童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儿童家：让他自己负责一件事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并允许搞砸——能力感是练出来的，不是保出来的。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749808" y="3566160"/>
            <a:ext cx="685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少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青春期家：问一个问题，然后只听不评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「你最近在忙什么，我都不太懂，讲给我听听？」——顾问的第一课：闭嘴的艺术 😄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02920" y="443484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继续：家庭祭坛（分龄调整版）＋ 每天为孩子祷告一件具体的事。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第5课 分龄的陪伴</a:t>
            </a:r>
            <a:endParaRPr lang="en-US" sz="1100" dirty="0"/>
          </a:p>
        </p:txBody>
      </p:sp>
      <p:pic>
        <p:nvPicPr>
          <p:cNvPr id="22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为「现在这个阶段」献上感恩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耶稣的智慧和身量，并神和人喜爱他的心，</a:t>
            </a:r>
            <a:endParaRPr lang="en-US" sz="1900" dirty="0"/>
          </a:p>
          <a:p>
            <a:pPr algn="ctr" indent="0" marL="0">
              <a:buNone/>
            </a:pPr>
            <a:r>
              <a:rPr lang="en-US" sz="19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都一齐增长。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路加福音二 52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为孩子「现在这个阶段」感恩——不是等下个阶段才感恩；再为「换挡的智慧」祷告。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带组父母祝福收尾 · 本周经文：路二 52 · 箴廿二 6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第5课 分龄的陪伴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下周开头回收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那个「换挡动作」做了吗？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孩子的反应是什么？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640080" y="3017520"/>
            <a:ext cx="7863840" cy="1097280"/>
          </a:xfrm>
          <a:prstGeom prst="roundRect">
            <a:avLst>
              <a:gd name="adj" fmla="val 6667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20040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下周是第 6 课《父母的偶像与放手》——全期最深的一课。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亚伯拉罕上山的那条路，我们一起走一遍。请务必都来。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第5课 分龄的陪伴</a:t>
            </a:r>
            <a:endParaRPr lang="en-US" sz="1100" dirty="0"/>
          </a:p>
        </p:txBody>
      </p:sp>
      <p:pic>
        <p:nvPicPr>
          <p:cNvPr id="9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耶稣的智慧和身量，并神和人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喜爱他的心，都一齐增长。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路加福音二 52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6 课《父母的偶像与放手》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069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全期最深的一课——请务必都来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交账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祭坛开张了吗？翻车了吗 😄 ＋ 阶段答题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＋ 见证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三阶段地图 ＋「换挡换晚了的那一段」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35′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按孩龄分桌——同阶段取暖，跨阶段请教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本周一个「换挡动作」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为「现在这个阶段」献上感恩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第5课 分龄的陪伴</a:t>
            </a:r>
            <a:endParaRPr lang="en-US" sz="1100" dirty="0"/>
          </a:p>
        </p:txBody>
      </p:sp>
      <p:pic>
        <p:nvPicPr>
          <p:cNvPr id="3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先交账：祭坛开张了吗？第几次翻车？😄 然后匿名答题：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你家孩子现在的阶段，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你最大的感受是？</a:t>
            </a:r>
            <a:endParaRPr lang="en-US" sz="25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甜蜜·就是累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267712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67712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可爱·开始顶嘴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895344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95344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门关上了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522976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像客人·快离家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150608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五味杂陈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看见了吗——每个阶段，都有各自的甜与难。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（孩子在长大——我们的方式，跟上了吗？）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第5课 分龄的陪伴</a:t>
            </a:r>
            <a:endParaRPr lang="en-US" sz="1100" dirty="0"/>
          </a:p>
        </p:txBody>
      </p:sp>
      <p:pic>
        <p:nvPicPr>
          <p:cNvPr id="20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用管五岁的方式管十五岁，</a:t>
            </a:r>
            <a:endParaRPr lang="en-US" sz="2700" dirty="0"/>
          </a:p>
          <a:p>
            <a:pPr algn="ctr" indent="0" marL="0">
              <a:buNone/>
            </a:pPr>
            <a:r>
              <a:rPr lang="en-US" sz="2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得到的不是顺服，是疏远。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 —— 孩子在长大，父母要换挡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总纲：耶稣自己怎么长大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1463040"/>
          </a:xfrm>
          <a:prstGeom prst="roundRect">
            <a:avLst>
              <a:gd name="adj" fmla="val 5000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481328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耶稣的智慧和身量，并神和人喜爱他的心，都一齐增长。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233172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路加福音二 52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02920" y="2971800"/>
            <a:ext cx="1856232" cy="566928"/>
          </a:xfrm>
          <a:prstGeom prst="roundRect">
            <a:avLst>
              <a:gd name="adj" fmla="val 16129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2971800"/>
            <a:ext cx="1856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智慧（心智）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2633472" y="2971800"/>
            <a:ext cx="1856232" cy="566928"/>
          </a:xfrm>
          <a:prstGeom prst="roundRect">
            <a:avLst>
              <a:gd name="adj" fmla="val 16129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33472" y="2971800"/>
            <a:ext cx="1856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身量（身体）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764024" y="2971800"/>
            <a:ext cx="1856232" cy="566928"/>
          </a:xfrm>
          <a:prstGeom prst="roundRect">
            <a:avLst>
              <a:gd name="adj" fmla="val 16129"/>
            </a:avLst>
          </a:prstGeom>
          <a:solidFill>
            <a:srgbClr val="33291E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64024" y="2971800"/>
            <a:ext cx="1856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神喜爱（灵性）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894576" y="2971800"/>
            <a:ext cx="1856232" cy="566928"/>
          </a:xfrm>
          <a:prstGeom prst="roundRect">
            <a:avLst>
              <a:gd name="adj" fmla="val 16129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94576" y="2971800"/>
            <a:ext cx="1856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人喜爱（关系）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02920" y="37947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健康的成长，是四样「一齐」增长。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02920" y="41605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（我们的关注呢？——华人家庭常常只盯「智慧」那一格的成绩单）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第5课 分龄的陪伴</a:t>
            </a:r>
            <a:endParaRPr lang="en-US" sz="1100" dirty="0"/>
          </a:p>
        </p:txBody>
      </p:sp>
      <p:pic>
        <p:nvPicPr>
          <p:cNvPr id="19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成长地图：三个阶段，三种角色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18872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8872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444752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幼儿 0-6 · 扎根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184708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父母是「照管者」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40080" y="228600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他要的是安全感——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规律、拥抱、在场。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先经验「神是好的」，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才听得懂「神是谁」。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3291840" y="118872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F4ECDD"/>
          </a:solidFill>
          <a:ln/>
        </p:spPr>
      </p:sp>
      <p:sp>
        <p:nvSpPr>
          <p:cNvPr id="11" name="Shape 9"/>
          <p:cNvSpPr/>
          <p:nvPr/>
        </p:nvSpPr>
        <p:spPr>
          <a:xfrm>
            <a:off x="3291840" y="118872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3429000" y="1444752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儿童 6-12 · 展翼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429000" y="184708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父母是「教练」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3429000" y="228600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他要的是能力感——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让他试、让他错、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承担小后果。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十万个为什么是黄金提问。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080760" y="118872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33291E"/>
          </a:solidFill>
          <a:ln/>
        </p:spPr>
      </p:sp>
      <p:sp>
        <p:nvSpPr>
          <p:cNvPr id="16" name="Shape 14"/>
          <p:cNvSpPr/>
          <p:nvPr/>
        </p:nvSpPr>
        <p:spPr>
          <a:xfrm>
            <a:off x="6080760" y="118872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6217920" y="1444752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少年 12-18 · 松缰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217920" y="184708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父母是「顾问」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217920" y="2286000"/>
            <a:ext cx="2331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他要的是认同感——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他在问「我是谁」。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问得多、说得少，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被邀请再给建议。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02920" y="40690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照管者 → 教练 → 顾问——孩子每长一程，父母就让一步。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第5课 分龄的陪伴</a:t>
            </a:r>
            <a:endParaRPr lang="en-US" sz="1100" dirty="0"/>
          </a:p>
        </p:txBody>
      </p:sp>
      <p:pic>
        <p:nvPicPr>
          <p:cNvPr id="22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最常见的错位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37160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F4ECDD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60020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孩子已经十五岁，父母还在用五岁的方式——查手机、盯作业、包办决定：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2011680"/>
            <a:ext cx="7498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「得到的不是顺服，</a:t>
            </a:r>
            <a:endParaRPr lang="en-US" sz="2100" dirty="0"/>
          </a:p>
          <a:p>
            <a:pPr indent="0" marL="0">
              <a:buNone/>
            </a:pPr>
            <a:r>
              <a:rPr lang="en-US" sz="21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　是疏远——或表面顺服＋地下生活。」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502920" y="36576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缰绳松，不是撒手——是从「拉住」变「同行」。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502920" y="404164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他跌倒时你还在——这就够了。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第5课 分龄的陪伴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229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「太迟了吗？」——没有太迟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8229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「门关上了，就在门外坐下——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孩子会从门缝里看你走没走。」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777240" y="3017520"/>
            <a:ext cx="7589520" cy="1005840"/>
          </a:xfrm>
          <a:prstGeom prst="roundRect">
            <a:avLst>
              <a:gd name="adj" fmla="val 7273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1051560" y="3163824"/>
            <a:ext cx="7040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修复的起点都一样：先连心（第 2 课），先道歉（第 3 课），先在场。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混龄的礼物：幼儿父母去问青春期父母「你最后悔没做的」；青春期父母去看幼儿父母眼里的光。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422452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每个阶段都有恐慌——每个阶段也都有恩典。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第5课 分龄的陪伴</a:t>
            </a:r>
            <a:endParaRPr lang="en-US" sz="1100" dirty="0"/>
          </a:p>
        </p:txBody>
      </p:sp>
      <p:pic>
        <p:nvPicPr>
          <p:cNvPr id="10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资深父母见证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Testimony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「换挡换晚了的那一段」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一对走在前面的父母，真实的换挡路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400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卡住的换挡点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多半在儿童 → 青春期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19272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9272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456432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孩子的「通知」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456432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顶嘴？沉默？还是爆发？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135624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35624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72784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门怎么重新开的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272784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怎么换过来的——现在还在学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伤疤秀，不是模范秀——不晒娃。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传承 · 第5课 分龄的陪伴</dc:title>
  <dc:subject>幼儿要根，儿童要翼，少年要缰绳越来越松</dc:subject>
  <dc:creator>磐石之家 On the Rock</dc:creator>
  <cp:lastModifiedBy>磐石之家 On the Rock</cp:lastModifiedBy>
  <cp:revision>1</cp:revision>
  <dcterms:created xsi:type="dcterms:W3CDTF">2026-07-18T02:13:01Z</dcterms:created>
  <dcterms:modified xsi:type="dcterms:W3CDTF">2026-07-18T02:13:01Z</dcterms:modified>
</cp:coreProperties>
</file>