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E261C"/>
          </a:solidFill>
          <a:ln/>
        </p:spPr>
      </p:sp>
      <p:pic>
        <p:nvPicPr>
          <p:cNvPr id="3" name="Image 0" descr="/Users/carolyn/ryan/ontherock.family/第五期课程-传承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160520" y="502920"/>
            <a:ext cx="822960" cy="82296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57200" y="141732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传　承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874520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为人父母 · 第五期课程</a:t>
            </a:r>
            <a:endParaRPr lang="en-US" sz="1300" dirty="0"/>
          </a:p>
        </p:txBody>
      </p:sp>
      <p:sp>
        <p:nvSpPr>
          <p:cNvPr id="6" name="Shape 3"/>
          <p:cNvSpPr/>
          <p:nvPr/>
        </p:nvSpPr>
        <p:spPr>
          <a:xfrm>
            <a:off x="3977640" y="2267712"/>
            <a:ext cx="1188720" cy="13716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7" name="Text 4"/>
          <p:cNvSpPr/>
          <p:nvPr/>
        </p:nvSpPr>
        <p:spPr>
          <a:xfrm>
            <a:off x="457200" y="2468880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第  6  课   </a:t>
            </a:r>
            <a:pPr algn="ctr" indent="0" marL="0">
              <a:buNone/>
            </a:pPr>
            <a:r>
              <a:rPr lang="en-US" sz="3400" b="1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父母的偶像与放手</a:t>
            </a:r>
            <a:endParaRPr lang="en-US" sz="2200" dirty="0"/>
          </a:p>
        </p:txBody>
      </p:sp>
      <p:sp>
        <p:nvSpPr>
          <p:cNvPr id="8" name="Text 5"/>
          <p:cNvSpPr/>
          <p:nvPr/>
        </p:nvSpPr>
        <p:spPr>
          <a:xfrm>
            <a:off x="457200" y="315468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孩子的前途，是华人父母最大的试探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457200" y="379476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创世记廿二 1-14 · 哥林多后书十二 9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457200" y="470916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磐石之家 On the Rock　｜　先成为对的人，再遇见对的人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夫妻对话 · 35′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Couple Time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4008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四面镜子——照出宝座上的东西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502920" y="114300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B089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1005840" y="1143000"/>
            <a:ext cx="75895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四面镜子逐一照：最怕失去什么／最易为什么发怒／拿什么定义自己／愿为什么牺牲一切——哪一面最扎心？</a:t>
            </a:r>
            <a:endParaRPr lang="en-US" sz="1450" dirty="0"/>
          </a:p>
        </p:txBody>
      </p:sp>
      <p:sp>
        <p:nvSpPr>
          <p:cNvPr id="7" name="Text 5"/>
          <p:cNvSpPr/>
          <p:nvPr/>
        </p:nvSpPr>
        <p:spPr>
          <a:xfrm>
            <a:off x="502920" y="1856232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B089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1005840" y="1856232"/>
            <a:ext cx="75895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诚实说：我们家的宝座上，可能坐着哪个「好东西」？孩子感受到这个重量了吗——从他的什么反应看出来？</a:t>
            </a:r>
            <a:endParaRPr lang="en-US" sz="1450" dirty="0"/>
          </a:p>
        </p:txBody>
      </p:sp>
      <p:sp>
        <p:nvSpPr>
          <p:cNvPr id="9" name="Text 7"/>
          <p:cNvSpPr/>
          <p:nvPr/>
        </p:nvSpPr>
        <p:spPr>
          <a:xfrm>
            <a:off x="502920" y="2569464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B089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1005840" y="2569464"/>
            <a:ext cx="75895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想象孩子十八岁离家那天——我们最怕的是什么？这个「怕」，在告诉我们什么？</a:t>
            </a:r>
            <a:endParaRPr lang="en-US" sz="1450" dirty="0"/>
          </a:p>
        </p:txBody>
      </p:sp>
      <p:sp>
        <p:nvSpPr>
          <p:cNvPr id="11" name="Text 9"/>
          <p:cNvSpPr/>
          <p:nvPr/>
        </p:nvSpPr>
        <p:spPr>
          <a:xfrm>
            <a:off x="502920" y="3282696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B089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1005840" y="3282696"/>
            <a:ext cx="75895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这周我们可以做的一个「小献上」是什么？（一件一直抓得最紧的事，试着开一次手。）</a:t>
            </a:r>
            <a:endParaRPr lang="en-US" sz="1450" dirty="0"/>
          </a:p>
        </p:txBody>
      </p:sp>
      <p:sp>
        <p:nvSpPr>
          <p:cNvPr id="13" name="Text 11"/>
          <p:cNvSpPr/>
          <p:nvPr/>
        </p:nvSpPr>
        <p:spPr>
          <a:xfrm>
            <a:off x="502920" y="4114800"/>
            <a:ext cx="8138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7A5F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今晚可能有眼泪——不催、不圆场、不定罪。安静，也是祷告。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传承 · 第6课 父母的偶像与放手</a:t>
            </a:r>
            <a:endParaRPr lang="en-US" sz="1100" dirty="0"/>
          </a:p>
        </p:txBody>
      </p:sp>
      <p:pic>
        <p:nvPicPr>
          <p:cNvPr id="15" name="Image 0" descr="/Users/carolyn/ryan/ontherock.family/第五期课程-传承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操练 · 回应 · 15′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Response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4008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把它拿下来——三个动作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502920" y="1234440"/>
            <a:ext cx="8138160" cy="868680"/>
          </a:xfrm>
          <a:prstGeom prst="roundRect">
            <a:avLst>
              <a:gd name="adj" fmla="val 842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50800" dist="12700" dir="8100000">
              <a:srgbClr val="000000">
                <a:alpha val="6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502920" y="1234440"/>
            <a:ext cx="109728" cy="868680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7" name="Text 5"/>
          <p:cNvSpPr/>
          <p:nvPr/>
        </p:nvSpPr>
        <p:spPr>
          <a:xfrm>
            <a:off x="777240" y="1371600"/>
            <a:ext cx="6858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B089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1554480" y="1344168"/>
            <a:ext cx="6675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说出那件事</a:t>
            </a:r>
            <a:endParaRPr lang="en-US" sz="1550" dirty="0"/>
          </a:p>
        </p:txBody>
      </p:sp>
      <p:sp>
        <p:nvSpPr>
          <p:cNvPr id="9" name="Text 7"/>
          <p:cNvSpPr/>
          <p:nvPr/>
        </p:nvSpPr>
        <p:spPr>
          <a:xfrm>
            <a:off x="1554480" y="1673352"/>
            <a:ext cx="6675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夫妻互相说出「我抓得最紧的一件事」——写在卡上，一会儿带进祷告。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502920" y="2331720"/>
            <a:ext cx="8138160" cy="868680"/>
          </a:xfrm>
          <a:prstGeom prst="roundRect">
            <a:avLst>
              <a:gd name="adj" fmla="val 842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50800" dist="12700" dir="8100000">
              <a:srgbClr val="000000">
                <a:alpha val="6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502920" y="2331720"/>
            <a:ext cx="109728" cy="868680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12" name="Text 10"/>
          <p:cNvSpPr/>
          <p:nvPr/>
        </p:nvSpPr>
        <p:spPr>
          <a:xfrm>
            <a:off x="777240" y="2468880"/>
            <a:ext cx="6858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B089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1554480" y="2441448"/>
            <a:ext cx="6675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改一句常说的话</a:t>
            </a:r>
            <a:endParaRPr lang="en-US" sz="1550" dirty="0"/>
          </a:p>
        </p:txBody>
      </p:sp>
      <p:sp>
        <p:nvSpPr>
          <p:cNvPr id="14" name="Text 12"/>
          <p:cNvSpPr/>
          <p:nvPr/>
        </p:nvSpPr>
        <p:spPr>
          <a:xfrm>
            <a:off x="1554480" y="2770632"/>
            <a:ext cx="6675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把一句压在孩子身上的话换掉——「你要给爸妈争气」→「你是神的孩子，我们已经以你为荣」。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502920" y="3429000"/>
            <a:ext cx="8138160" cy="868680"/>
          </a:xfrm>
          <a:prstGeom prst="roundRect">
            <a:avLst>
              <a:gd name="adj" fmla="val 842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50800" dist="12700" dir="8100000">
              <a:srgbClr val="000000">
                <a:alpha val="6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502920" y="3429000"/>
            <a:ext cx="109728" cy="868680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17" name="Text 15"/>
          <p:cNvSpPr/>
          <p:nvPr/>
        </p:nvSpPr>
        <p:spPr>
          <a:xfrm>
            <a:off x="777240" y="3566160"/>
            <a:ext cx="6858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B089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2000" dirty="0"/>
          </a:p>
        </p:txBody>
      </p:sp>
      <p:sp>
        <p:nvSpPr>
          <p:cNvPr id="18" name="Text 16"/>
          <p:cNvSpPr/>
          <p:nvPr/>
        </p:nvSpPr>
        <p:spPr>
          <a:xfrm>
            <a:off x="1554480" y="3538728"/>
            <a:ext cx="6675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继续 · 并预备下周</a:t>
            </a:r>
            <a:endParaRPr lang="en-US" sz="1550" dirty="0"/>
          </a:p>
        </p:txBody>
      </p:sp>
      <p:sp>
        <p:nvSpPr>
          <p:cNvPr id="19" name="Text 17"/>
          <p:cNvSpPr/>
          <p:nvPr/>
        </p:nvSpPr>
        <p:spPr>
          <a:xfrm>
            <a:off x="1554480" y="3867912"/>
            <a:ext cx="6675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家庭祭坛照常；确认「给孩子的信」写完了——下周祝福礼要用。</a:t>
            </a:r>
            <a:endParaRPr lang="en-US" sz="1250" dirty="0"/>
          </a:p>
        </p:txBody>
      </p:sp>
      <p:sp>
        <p:nvSpPr>
          <p:cNvPr id="20" name="Text 18"/>
          <p:cNvSpPr/>
          <p:nvPr/>
        </p:nvSpPr>
        <p:spPr>
          <a:xfrm>
            <a:off x="502920" y="4434840"/>
            <a:ext cx="81381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7A5F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放手是十八年的渐进练习——今晚，只开一次手。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传承 · 第6课 父母的偶像与放手</a:t>
            </a:r>
            <a:endParaRPr lang="en-US" sz="1100" dirty="0"/>
          </a:p>
        </p:txBody>
      </p:sp>
      <p:pic>
        <p:nvPicPr>
          <p:cNvPr id="22" name="Image 0" descr="/Users/carolyn/ryan/ontherock.family/第五期课程-传承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一起祷告 · 10′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Prayer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4008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「以勒时刻」——手心向上的祷告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502920" y="1234440"/>
            <a:ext cx="8138160" cy="1828800"/>
          </a:xfrm>
          <a:prstGeom prst="roundRect">
            <a:avLst>
              <a:gd name="adj" fmla="val 4000"/>
            </a:avLst>
          </a:prstGeom>
          <a:solidFill>
            <a:srgbClr val="33291E"/>
          </a:solidFill>
          <a:ln/>
        </p:spPr>
      </p:sp>
      <p:sp>
        <p:nvSpPr>
          <p:cNvPr id="6" name="Text 4"/>
          <p:cNvSpPr/>
          <p:nvPr/>
        </p:nvSpPr>
        <p:spPr>
          <a:xfrm>
            <a:off x="868680" y="1463040"/>
            <a:ext cx="74066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夫妻牵手，然后——手心向上打开。</a:t>
            </a:r>
            <a:endParaRPr lang="en-US" sz="1450" dirty="0"/>
          </a:p>
          <a:p>
            <a:pPr algn="ctr" indent="0" marL="0">
              <a:buNone/>
            </a:pPr>
            <a:r>
              <a:rPr lang="en-US" sz="145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把孩子的名字、把卡上那件抓得最紧的事，放在开着的手心里：</a:t>
            </a:r>
            <a:endParaRPr lang="en-US" sz="1450" dirty="0"/>
          </a:p>
        </p:txBody>
      </p:sp>
      <p:sp>
        <p:nvSpPr>
          <p:cNvPr id="7" name="Text 5"/>
          <p:cNvSpPr/>
          <p:nvPr/>
        </p:nvSpPr>
        <p:spPr>
          <a:xfrm>
            <a:off x="868680" y="2240280"/>
            <a:ext cx="74066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「耶和华以勒，祢必预备。</a:t>
            </a:r>
            <a:endParaRPr lang="en-US" sz="1700" dirty="0"/>
          </a:p>
          <a:p>
            <a:pPr algn="ctr" indent="0" marL="0">
              <a:buNone/>
            </a:pPr>
            <a:r>
              <a:rPr lang="en-US" sz="1700" b="1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孩子在祢手里，比在我手里安全。」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502920" y="3383280"/>
            <a:ext cx="8138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7A5F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从紧握到打开——这个动作，本身就是祷告。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502920" y="3794760"/>
            <a:ext cx="8138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祷告的转向：从「神啊，照我的计划保守他」→「神啊，愿祢的计划成就在他身上」。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502920" y="4160520"/>
            <a:ext cx="8138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带组父母祝福收尾 · 本周经文：创廿二 14 · 林后十二 9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传承 · 第6课 父母的偶像与放手</a:t>
            </a:r>
            <a:endParaRPr lang="en-US" sz="1100" dirty="0"/>
          </a:p>
        </p:txBody>
      </p:sp>
      <p:pic>
        <p:nvPicPr>
          <p:cNvPr id="12" name="Image 0" descr="/Users/carolyn/ryan/ontherock.family/第五期课程-传承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课后 · 预备最后一夜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Take-home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868680"/>
            <a:ext cx="914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800" dirty="0">
                <a:solidFill>
                  <a:srgbClr val="CBA96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</a:t>
            </a:r>
            <a:endParaRPr lang="en-US" sz="4800" dirty="0"/>
          </a:p>
        </p:txBody>
      </p:sp>
      <p:sp>
        <p:nvSpPr>
          <p:cNvPr id="5" name="Text 3"/>
          <p:cNvSpPr/>
          <p:nvPr/>
        </p:nvSpPr>
        <p:spPr>
          <a:xfrm>
            <a:off x="640080" y="1554480"/>
            <a:ext cx="77724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下周，孩子到场——</a:t>
            </a:r>
            <a:endParaRPr lang="en-US" sz="2400" dirty="0"/>
          </a:p>
          <a:p>
            <a:pPr indent="0" marL="0">
              <a:buNone/>
            </a:pPr>
            <a:r>
              <a:rPr lang="en-US" sz="24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请带上两样东西。</a:t>
            </a:r>
            <a:endParaRPr lang="en-US" sz="2400" dirty="0"/>
          </a:p>
        </p:txBody>
      </p:sp>
      <p:sp>
        <p:nvSpPr>
          <p:cNvPr id="6" name="Shape 4"/>
          <p:cNvSpPr/>
          <p:nvPr/>
        </p:nvSpPr>
        <p:spPr>
          <a:xfrm>
            <a:off x="640080" y="2880360"/>
            <a:ext cx="7863840" cy="1325880"/>
          </a:xfrm>
          <a:prstGeom prst="roundRect">
            <a:avLst>
              <a:gd name="adj" fmla="val 5517"/>
            </a:avLst>
          </a:prstGeom>
          <a:solidFill>
            <a:srgbClr val="F4ECDD"/>
          </a:solidFill>
          <a:ln/>
        </p:spPr>
      </p:sp>
      <p:sp>
        <p:nvSpPr>
          <p:cNvPr id="7" name="Text 5"/>
          <p:cNvSpPr/>
          <p:nvPr/>
        </p:nvSpPr>
        <p:spPr>
          <a:xfrm>
            <a:off x="914400" y="3035808"/>
            <a:ext cx="73152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① 第 1 课封存的「给孩子的信」——那晚要亲手拆开、读给他听。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② 想好一句祝福——要按手在孩子头上说的那句话。</a:t>
            </a:r>
            <a:endParaRPr lang="en-US" sz="1400" dirty="0"/>
          </a:p>
          <a:p>
            <a:pPr indent="0" marL="0">
              <a:buNone/>
            </a:pP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第 7 课《安息·回望·祝福礼》——这七周所有路的终点。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传承 · 第6课 父母的偶像与放手</a:t>
            </a:r>
            <a:endParaRPr lang="en-US" sz="1100" dirty="0"/>
          </a:p>
        </p:txBody>
      </p:sp>
      <p:pic>
        <p:nvPicPr>
          <p:cNvPr id="9" name="Image 0" descr="/Users/carolyn/ryan/ontherock.family/第五期课程-传承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E261C"/>
          </a:solidFill>
          <a:ln/>
        </p:spPr>
      </p:sp>
      <p:pic>
        <p:nvPicPr>
          <p:cNvPr id="3" name="Image 0" descr="/Users/carolyn/ryan/ontherock.family/第五期课程-传承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206240" y="411480"/>
            <a:ext cx="731520" cy="7315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57200" y="128016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本周的路</a:t>
            </a:r>
            <a:endParaRPr lang="en-US" sz="1400" dirty="0"/>
          </a:p>
        </p:txBody>
      </p:sp>
      <p:sp>
        <p:nvSpPr>
          <p:cNvPr id="5" name="Text 2"/>
          <p:cNvSpPr/>
          <p:nvPr/>
        </p:nvSpPr>
        <p:spPr>
          <a:xfrm>
            <a:off x="731520" y="1783080"/>
            <a:ext cx="76809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3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亚伯拉罕给那地方起名叫</a:t>
            </a:r>
            <a:endParaRPr lang="en-US" sz="2300" dirty="0"/>
          </a:p>
          <a:p>
            <a:pPr algn="ctr" indent="0" marL="0">
              <a:buNone/>
            </a:pPr>
            <a:r>
              <a:rPr lang="en-US" sz="23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「耶和华以勒」——耶和华必预备。</a:t>
            </a:r>
            <a:endParaRPr lang="en-US" sz="2300" dirty="0"/>
          </a:p>
        </p:txBody>
      </p:sp>
      <p:sp>
        <p:nvSpPr>
          <p:cNvPr id="6" name="Text 3"/>
          <p:cNvSpPr/>
          <p:nvPr/>
        </p:nvSpPr>
        <p:spPr>
          <a:xfrm>
            <a:off x="457200" y="292608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—— 创世记廿二 14</a:t>
            </a:r>
            <a:endParaRPr lang="en-US" sz="1400" dirty="0"/>
          </a:p>
        </p:txBody>
      </p:sp>
      <p:sp>
        <p:nvSpPr>
          <p:cNvPr id="7" name="Shape 4"/>
          <p:cNvSpPr/>
          <p:nvPr/>
        </p:nvSpPr>
        <p:spPr>
          <a:xfrm>
            <a:off x="4114800" y="3429000"/>
            <a:ext cx="914400" cy="13716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8" name="Text 5"/>
          <p:cNvSpPr/>
          <p:nvPr/>
        </p:nvSpPr>
        <p:spPr>
          <a:xfrm>
            <a:off x="457200" y="370332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下周见：第 7 课《安息 · 回望 · 祝福礼》</a:t>
            </a:r>
            <a:endParaRPr lang="en-US" sz="1500" dirty="0"/>
          </a:p>
        </p:txBody>
      </p:sp>
      <p:sp>
        <p:nvSpPr>
          <p:cNvPr id="9" name="Text 6"/>
          <p:cNvSpPr/>
          <p:nvPr/>
        </p:nvSpPr>
        <p:spPr>
          <a:xfrm>
            <a:off x="457200" y="406908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孩子到场 · 带上给孩子的信 · 两代人的立约之夜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457200" y="46177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磐石之家 · On the Rock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本课流程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Tonight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40080"/>
            <a:ext cx="8229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今晚我们一起走这几步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548640" y="1234440"/>
            <a:ext cx="384048" cy="384048"/>
          </a:xfrm>
          <a:prstGeom prst="ellipse">
            <a:avLst/>
          </a:prstGeom>
          <a:solidFill>
            <a:srgbClr val="FAF5EC"/>
          </a:solidFill>
          <a:ln w="19050">
            <a:solidFill>
              <a:srgbClr val="B0894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123444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B0894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1143000" y="1234440"/>
            <a:ext cx="2011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破冰 · 交账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3200400" y="1234440"/>
            <a:ext cx="822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15′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4206240" y="1234440"/>
            <a:ext cx="4297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换挡动作交账 ＋「哪件事最牵动情绪」</a:t>
            </a:r>
            <a:endParaRPr lang="en-US" sz="1350" dirty="0"/>
          </a:p>
        </p:txBody>
      </p:sp>
      <p:sp>
        <p:nvSpPr>
          <p:cNvPr id="10" name="Shape 8"/>
          <p:cNvSpPr/>
          <p:nvPr/>
        </p:nvSpPr>
        <p:spPr>
          <a:xfrm>
            <a:off x="548640" y="1874520"/>
            <a:ext cx="384048" cy="384048"/>
          </a:xfrm>
          <a:prstGeom prst="ellipse">
            <a:avLst/>
          </a:prstGeom>
          <a:solidFill>
            <a:srgbClr val="B0894F"/>
          </a:solidFill>
          <a:ln w="19050">
            <a:solidFill>
              <a:srgbClr val="B0894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48640" y="187452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1143000" y="1874520"/>
            <a:ext cx="2011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短讲 ＋ 见证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3200400" y="1874520"/>
            <a:ext cx="822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30′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4206240" y="1874520"/>
            <a:ext cx="4297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上山的路 ＋「把孩子从宝座上抱下来」</a:t>
            </a:r>
            <a:endParaRPr lang="en-US" sz="1350" dirty="0"/>
          </a:p>
        </p:txBody>
      </p:sp>
      <p:sp>
        <p:nvSpPr>
          <p:cNvPr id="15" name="Shape 13"/>
          <p:cNvSpPr/>
          <p:nvPr/>
        </p:nvSpPr>
        <p:spPr>
          <a:xfrm>
            <a:off x="548640" y="2514600"/>
            <a:ext cx="384048" cy="384048"/>
          </a:xfrm>
          <a:prstGeom prst="ellipse">
            <a:avLst/>
          </a:prstGeom>
          <a:solidFill>
            <a:srgbClr val="FAF5EC"/>
          </a:solidFill>
          <a:ln w="19050">
            <a:solidFill>
              <a:srgbClr val="B0894F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48640" y="251460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B0894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1143000" y="2514600"/>
            <a:ext cx="2011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夫妻对话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3200400" y="2514600"/>
            <a:ext cx="822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35′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4206240" y="2514600"/>
            <a:ext cx="4297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四面镜子——照出宝座上的东西</a:t>
            </a:r>
            <a:endParaRPr lang="en-US" sz="1350" dirty="0"/>
          </a:p>
        </p:txBody>
      </p:sp>
      <p:sp>
        <p:nvSpPr>
          <p:cNvPr id="20" name="Shape 18"/>
          <p:cNvSpPr/>
          <p:nvPr/>
        </p:nvSpPr>
        <p:spPr>
          <a:xfrm>
            <a:off x="548640" y="3154680"/>
            <a:ext cx="384048" cy="384048"/>
          </a:xfrm>
          <a:prstGeom prst="ellipse">
            <a:avLst/>
          </a:prstGeom>
          <a:solidFill>
            <a:srgbClr val="FAF5EC"/>
          </a:solidFill>
          <a:ln w="19050">
            <a:solidFill>
              <a:srgbClr val="B0894F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48640" y="315468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B0894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1143000" y="3154680"/>
            <a:ext cx="2011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操练 · 回应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3200400" y="3154680"/>
            <a:ext cx="822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15′</a:t>
            </a:r>
            <a:endParaRPr lang="en-US" sz="1500" dirty="0"/>
          </a:p>
        </p:txBody>
      </p:sp>
      <p:sp>
        <p:nvSpPr>
          <p:cNvPr id="24" name="Text 22"/>
          <p:cNvSpPr/>
          <p:nvPr/>
        </p:nvSpPr>
        <p:spPr>
          <a:xfrm>
            <a:off x="4206240" y="3154680"/>
            <a:ext cx="4297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说出抓得最紧的那件事</a:t>
            </a:r>
            <a:endParaRPr lang="en-US" sz="1350" dirty="0"/>
          </a:p>
        </p:txBody>
      </p:sp>
      <p:sp>
        <p:nvSpPr>
          <p:cNvPr id="25" name="Shape 23"/>
          <p:cNvSpPr/>
          <p:nvPr/>
        </p:nvSpPr>
        <p:spPr>
          <a:xfrm>
            <a:off x="548640" y="3794760"/>
            <a:ext cx="384048" cy="384048"/>
          </a:xfrm>
          <a:prstGeom prst="ellipse">
            <a:avLst/>
          </a:prstGeom>
          <a:solidFill>
            <a:srgbClr val="FAF5EC"/>
          </a:solidFill>
          <a:ln w="19050">
            <a:solidFill>
              <a:srgbClr val="B0894F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48640" y="379476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B0894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1143000" y="3794760"/>
            <a:ext cx="2011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一起祷告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3200400" y="3794760"/>
            <a:ext cx="822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10′</a:t>
            </a:r>
            <a:endParaRPr lang="en-US" sz="1500" dirty="0"/>
          </a:p>
        </p:txBody>
      </p:sp>
      <p:sp>
        <p:nvSpPr>
          <p:cNvPr id="29" name="Text 27"/>
          <p:cNvSpPr/>
          <p:nvPr/>
        </p:nvSpPr>
        <p:spPr>
          <a:xfrm>
            <a:off x="4206240" y="3794760"/>
            <a:ext cx="4297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「以勒时刻」——手心向上的祷告</a:t>
            </a:r>
            <a:endParaRPr lang="en-US" sz="1350" dirty="0"/>
          </a:p>
        </p:txBody>
      </p:sp>
      <p:sp>
        <p:nvSpPr>
          <p:cNvPr id="30" name="Text 28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传承 · 第6课 父母的偶像与放手</a:t>
            </a:r>
            <a:endParaRPr lang="en-US" sz="1100" dirty="0"/>
          </a:p>
        </p:txBody>
      </p:sp>
      <p:pic>
        <p:nvPicPr>
          <p:cNvPr id="31" name="Image 0" descr="/Users/carolyn/ryan/ontherock.family/第五期课程-传承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破冰 · 15′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Ice-breaker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8580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先交账：那个「换挡动作」做了吗？孩子什么反应？然后匿名答题：</a:t>
            </a:r>
            <a:endParaRPr lang="en-US" sz="1450" dirty="0"/>
          </a:p>
        </p:txBody>
      </p:sp>
      <p:sp>
        <p:nvSpPr>
          <p:cNvPr id="5" name="Text 3"/>
          <p:cNvSpPr/>
          <p:nvPr/>
        </p:nvSpPr>
        <p:spPr>
          <a:xfrm>
            <a:off x="502920" y="1143000"/>
            <a:ext cx="914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600" dirty="0">
                <a:solidFill>
                  <a:srgbClr val="CBA96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</a:t>
            </a:r>
            <a:endParaRPr lang="en-US" sz="5600" dirty="0"/>
          </a:p>
        </p:txBody>
      </p:sp>
      <p:sp>
        <p:nvSpPr>
          <p:cNvPr id="6" name="Text 4"/>
          <p:cNvSpPr/>
          <p:nvPr/>
        </p:nvSpPr>
        <p:spPr>
          <a:xfrm>
            <a:off x="640080" y="1691640"/>
            <a:ext cx="77724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孩子的哪件事，</a:t>
            </a:r>
            <a:endParaRPr lang="en-US" sz="2500" dirty="0"/>
          </a:p>
          <a:p>
            <a:pPr indent="0" marL="0">
              <a:buNone/>
            </a:pPr>
            <a:r>
              <a:rPr lang="en-US" sz="25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最能牵动你的情绪？</a:t>
            </a:r>
            <a:endParaRPr lang="en-US" sz="2500" dirty="0"/>
          </a:p>
        </p:txBody>
      </p:sp>
      <p:sp>
        <p:nvSpPr>
          <p:cNvPr id="7" name="Shape 5"/>
          <p:cNvSpPr/>
          <p:nvPr/>
        </p:nvSpPr>
        <p:spPr>
          <a:xfrm>
            <a:off x="640080" y="3017520"/>
            <a:ext cx="1371600" cy="502920"/>
          </a:xfrm>
          <a:prstGeom prst="roundRect">
            <a:avLst>
              <a:gd name="adj" fmla="val 18182"/>
            </a:avLst>
          </a:prstGeom>
          <a:solidFill>
            <a:srgbClr val="F4ECDD"/>
          </a:solidFill>
          <a:ln w="12700">
            <a:solidFill>
              <a:srgbClr val="CBA968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40080" y="3017520"/>
            <a:ext cx="1371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成绩和升学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2267712" y="3017520"/>
            <a:ext cx="1371600" cy="502920"/>
          </a:xfrm>
          <a:prstGeom prst="roundRect">
            <a:avLst>
              <a:gd name="adj" fmla="val 18182"/>
            </a:avLst>
          </a:prstGeom>
          <a:solidFill>
            <a:srgbClr val="F4ECDD"/>
          </a:solidFill>
          <a:ln w="12700">
            <a:solidFill>
              <a:srgbClr val="CBA968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267712" y="3017520"/>
            <a:ext cx="1371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别人怎么评价他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3895344" y="3017520"/>
            <a:ext cx="1371600" cy="502920"/>
          </a:xfrm>
          <a:prstGeom prst="roundRect">
            <a:avLst>
              <a:gd name="adj" fmla="val 18182"/>
            </a:avLst>
          </a:prstGeom>
          <a:solidFill>
            <a:srgbClr val="F4ECDD"/>
          </a:solidFill>
          <a:ln w="12700">
            <a:solidFill>
              <a:srgbClr val="CBA968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895344" y="3017520"/>
            <a:ext cx="1371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他的将来出路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5522976" y="3017520"/>
            <a:ext cx="1371600" cy="502920"/>
          </a:xfrm>
          <a:prstGeom prst="roundRect">
            <a:avLst>
              <a:gd name="adj" fmla="val 18182"/>
            </a:avLst>
          </a:prstGeom>
          <a:solidFill>
            <a:srgbClr val="F4ECDD"/>
          </a:solidFill>
          <a:ln w="12700">
            <a:solidFill>
              <a:srgbClr val="CBA968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522976" y="3017520"/>
            <a:ext cx="1371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他不听我的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7150608" y="3017520"/>
            <a:ext cx="1371600" cy="502920"/>
          </a:xfrm>
          <a:prstGeom prst="roundRect">
            <a:avLst>
              <a:gd name="adj" fmla="val 18182"/>
            </a:avLst>
          </a:prstGeom>
          <a:solidFill>
            <a:srgbClr val="F4ECDD"/>
          </a:solidFill>
          <a:ln w="12700">
            <a:solidFill>
              <a:srgbClr val="CBA968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7150608" y="3017520"/>
            <a:ext cx="1371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他的信仰</a:t>
            </a:r>
            <a:endParaRPr lang="en-US" sz="1150" dirty="0"/>
          </a:p>
        </p:txBody>
      </p:sp>
      <p:sp>
        <p:nvSpPr>
          <p:cNvPr id="17" name="Text 15"/>
          <p:cNvSpPr/>
          <p:nvPr/>
        </p:nvSpPr>
        <p:spPr>
          <a:xfrm>
            <a:off x="640080" y="3840480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7A5F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情绪的震中，往往指向心里的宝座。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640080" y="4206240"/>
            <a:ext cx="7772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（今晚我们上山看看——坛上放的，是什么。）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传承 · 第6课 父母的偶像与放手</a:t>
            </a:r>
            <a:endParaRPr lang="en-US" sz="1100" dirty="0"/>
          </a:p>
        </p:txBody>
      </p:sp>
      <p:pic>
        <p:nvPicPr>
          <p:cNvPr id="20" name="Image 0" descr="/Users/carolyn/ryan/ontherock.family/第五期课程-传承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E261C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914400"/>
            <a:ext cx="10972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400" dirty="0">
                <a:solidFill>
                  <a:srgbClr val="B089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</a:t>
            </a:r>
            <a:endParaRPr lang="en-US" sz="6400" dirty="0"/>
          </a:p>
        </p:txBody>
      </p:sp>
      <p:sp>
        <p:nvSpPr>
          <p:cNvPr id="4" name="Text 2"/>
          <p:cNvSpPr/>
          <p:nvPr/>
        </p:nvSpPr>
        <p:spPr>
          <a:xfrm>
            <a:off x="640080" y="1691640"/>
            <a:ext cx="78638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孩子在神的手里，</a:t>
            </a:r>
            <a:endParaRPr lang="en-US" sz="2800" dirty="0"/>
          </a:p>
          <a:p>
            <a:pPr algn="ctr" indent="0" marL="0">
              <a:buNone/>
            </a:pPr>
            <a:r>
              <a:rPr lang="en-US" sz="28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比在你的手里安全。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4114800" y="3246120"/>
            <a:ext cx="914400" cy="13716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6" name="Text 4"/>
          <p:cNvSpPr/>
          <p:nvPr/>
        </p:nvSpPr>
        <p:spPr>
          <a:xfrm>
            <a:off x="457200" y="342900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本课中心 —— 放手不是不管，是换一只手托底</a:t>
            </a:r>
            <a:endParaRPr lang="en-US" sz="1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短讲 · 20′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Message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85800"/>
            <a:ext cx="8229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上山：神的措辞，一层一层收紧</a:t>
            </a:r>
            <a:endParaRPr lang="en-US" sz="2500" dirty="0"/>
          </a:p>
        </p:txBody>
      </p:sp>
      <p:sp>
        <p:nvSpPr>
          <p:cNvPr id="5" name="Shape 3"/>
          <p:cNvSpPr/>
          <p:nvPr/>
        </p:nvSpPr>
        <p:spPr>
          <a:xfrm>
            <a:off x="502920" y="1280160"/>
            <a:ext cx="8138160" cy="1600200"/>
          </a:xfrm>
          <a:prstGeom prst="roundRect">
            <a:avLst>
              <a:gd name="adj" fmla="val 4571"/>
            </a:avLst>
          </a:prstGeom>
          <a:solidFill>
            <a:srgbClr val="33291E"/>
          </a:solidFill>
          <a:ln/>
        </p:spPr>
      </p:sp>
      <p:sp>
        <p:nvSpPr>
          <p:cNvPr id="6" name="Text 4"/>
          <p:cNvSpPr/>
          <p:nvPr/>
        </p:nvSpPr>
        <p:spPr>
          <a:xfrm>
            <a:off x="868680" y="1481328"/>
            <a:ext cx="74066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你带着你的儿子，就是你独生的儿子，</a:t>
            </a:r>
            <a:endParaRPr lang="en-US" sz="1800" dirty="0"/>
          </a:p>
          <a:p>
            <a:pPr algn="ctr" indent="0" marL="0">
              <a:buNone/>
            </a:pPr>
            <a:r>
              <a:rPr lang="en-US" sz="18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你所爱的以撒……把他献为燔祭。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868680" y="2487168"/>
            <a:ext cx="7406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—— 创世记廿二 2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502920" y="3108960"/>
            <a:ext cx="8138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你的儿子 → 独生的儿子 → 你所爱的——神知道这刀往哪里落。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502920" y="3611880"/>
            <a:ext cx="81381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9A743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测的不是亚伯拉罕爱不爱以撒——</a:t>
            </a:r>
            <a:endParaRPr lang="en-US" sz="1800" dirty="0"/>
          </a:p>
          <a:p>
            <a:pPr algn="ctr" indent="0" marL="0">
              <a:buNone/>
            </a:pPr>
            <a:r>
              <a:rPr lang="en-US" sz="1800" b="1" dirty="0">
                <a:solidFill>
                  <a:srgbClr val="9A743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是爱以撒，有没有超过爱神。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传承 · 第6课 父母的偶像与放手</a:t>
            </a:r>
            <a:endParaRPr lang="en-US" sz="1100" dirty="0"/>
          </a:p>
        </p:txBody>
      </p:sp>
      <p:pic>
        <p:nvPicPr>
          <p:cNvPr id="11" name="Image 0" descr="/Users/carolyn/ryan/ontherock.family/第五期课程-传承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短讲 · 20′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Message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40080"/>
            <a:ext cx="8229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偶像不是坏东西——是好东西坐上了宝座</a:t>
            </a:r>
            <a:endParaRPr lang="en-US" sz="2300" dirty="0"/>
          </a:p>
        </p:txBody>
      </p:sp>
      <p:sp>
        <p:nvSpPr>
          <p:cNvPr id="5" name="Text 3"/>
          <p:cNvSpPr/>
          <p:nvPr/>
        </p:nvSpPr>
        <p:spPr>
          <a:xfrm>
            <a:off x="502920" y="1051560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没有父母拜木头——但很多父母，拜孩子。四个都是从「爱」长出来的：</a:t>
            </a:r>
            <a:endParaRPr lang="en-US" sz="1350" dirty="0"/>
          </a:p>
        </p:txBody>
      </p:sp>
      <p:sp>
        <p:nvSpPr>
          <p:cNvPr id="6" name="Shape 4"/>
          <p:cNvSpPr/>
          <p:nvPr/>
        </p:nvSpPr>
        <p:spPr>
          <a:xfrm>
            <a:off x="502920" y="1463040"/>
            <a:ext cx="1901952" cy="1691640"/>
          </a:xfrm>
          <a:prstGeom prst="roundRect">
            <a:avLst>
              <a:gd name="adj" fmla="val 4324"/>
            </a:avLst>
          </a:prstGeom>
          <a:solidFill>
            <a:srgbClr val="F4ECDD"/>
          </a:solidFill>
          <a:ln/>
        </p:spPr>
      </p:sp>
      <p:sp>
        <p:nvSpPr>
          <p:cNvPr id="7" name="Shape 5"/>
          <p:cNvSpPr/>
          <p:nvPr/>
        </p:nvSpPr>
        <p:spPr>
          <a:xfrm>
            <a:off x="502920" y="1463040"/>
            <a:ext cx="1901952" cy="64008"/>
          </a:xfrm>
          <a:prstGeom prst="rect">
            <a:avLst/>
          </a:prstGeom>
          <a:solidFill>
            <a:srgbClr val="5C5043"/>
          </a:solidFill>
          <a:ln/>
        </p:spPr>
      </p:sp>
      <p:sp>
        <p:nvSpPr>
          <p:cNvPr id="8" name="Text 6"/>
          <p:cNvSpPr/>
          <p:nvPr/>
        </p:nvSpPr>
        <p:spPr>
          <a:xfrm>
            <a:off x="594360" y="1691640"/>
            <a:ext cx="171907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成绩单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594360" y="2148840"/>
            <a:ext cx="171907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孩子的分数，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成了我的脸面。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2587752" y="1463040"/>
            <a:ext cx="1901952" cy="1691640"/>
          </a:xfrm>
          <a:prstGeom prst="roundRect">
            <a:avLst>
              <a:gd name="adj" fmla="val 4324"/>
            </a:avLst>
          </a:prstGeom>
          <a:solidFill>
            <a:srgbClr val="F4ECDD"/>
          </a:solidFill>
          <a:ln/>
        </p:spPr>
      </p:sp>
      <p:sp>
        <p:nvSpPr>
          <p:cNvPr id="11" name="Shape 9"/>
          <p:cNvSpPr/>
          <p:nvPr/>
        </p:nvSpPr>
        <p:spPr>
          <a:xfrm>
            <a:off x="2587752" y="1463040"/>
            <a:ext cx="1901952" cy="64008"/>
          </a:xfrm>
          <a:prstGeom prst="rect">
            <a:avLst/>
          </a:prstGeom>
          <a:solidFill>
            <a:srgbClr val="5C5043"/>
          </a:solidFill>
          <a:ln/>
        </p:spPr>
      </p:sp>
      <p:sp>
        <p:nvSpPr>
          <p:cNvPr id="12" name="Text 10"/>
          <p:cNvSpPr/>
          <p:nvPr/>
        </p:nvSpPr>
        <p:spPr>
          <a:xfrm>
            <a:off x="2679192" y="1691640"/>
            <a:ext cx="171907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面　子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2679192" y="2148840"/>
            <a:ext cx="171907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朋友圈的比较，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「别人家的孩子」。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4672584" y="1463040"/>
            <a:ext cx="1901952" cy="1691640"/>
          </a:xfrm>
          <a:prstGeom prst="roundRect">
            <a:avLst>
              <a:gd name="adj" fmla="val 4324"/>
            </a:avLst>
          </a:prstGeom>
          <a:solidFill>
            <a:srgbClr val="F4ECDD"/>
          </a:solidFill>
          <a:ln/>
        </p:spPr>
      </p:sp>
      <p:sp>
        <p:nvSpPr>
          <p:cNvPr id="15" name="Shape 13"/>
          <p:cNvSpPr/>
          <p:nvPr/>
        </p:nvSpPr>
        <p:spPr>
          <a:xfrm>
            <a:off x="4672584" y="1463040"/>
            <a:ext cx="1901952" cy="64008"/>
          </a:xfrm>
          <a:prstGeom prst="rect">
            <a:avLst/>
          </a:prstGeom>
          <a:solidFill>
            <a:srgbClr val="5C5043"/>
          </a:solidFill>
          <a:ln/>
        </p:spPr>
      </p:sp>
      <p:sp>
        <p:nvSpPr>
          <p:cNvPr id="16" name="Text 14"/>
          <p:cNvSpPr/>
          <p:nvPr/>
        </p:nvSpPr>
        <p:spPr>
          <a:xfrm>
            <a:off x="4764024" y="1691640"/>
            <a:ext cx="171907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养儿防老</a:t>
            </a:r>
            <a:endParaRPr lang="en-US" sz="1700" dirty="0"/>
          </a:p>
        </p:txBody>
      </p:sp>
      <p:sp>
        <p:nvSpPr>
          <p:cNvPr id="17" name="Text 15"/>
          <p:cNvSpPr/>
          <p:nvPr/>
        </p:nvSpPr>
        <p:spPr>
          <a:xfrm>
            <a:off x="4764024" y="2148840"/>
            <a:ext cx="171907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孩子成了我后半生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的保障和指望。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6757416" y="1463040"/>
            <a:ext cx="1901952" cy="1691640"/>
          </a:xfrm>
          <a:prstGeom prst="roundRect">
            <a:avLst>
              <a:gd name="adj" fmla="val 4324"/>
            </a:avLst>
          </a:prstGeom>
          <a:solidFill>
            <a:srgbClr val="F4ECDD"/>
          </a:solidFill>
          <a:ln/>
        </p:spPr>
      </p:sp>
      <p:sp>
        <p:nvSpPr>
          <p:cNvPr id="19" name="Shape 17"/>
          <p:cNvSpPr/>
          <p:nvPr/>
        </p:nvSpPr>
        <p:spPr>
          <a:xfrm>
            <a:off x="6757416" y="1463040"/>
            <a:ext cx="1901952" cy="64008"/>
          </a:xfrm>
          <a:prstGeom prst="rect">
            <a:avLst/>
          </a:prstGeom>
          <a:solidFill>
            <a:srgbClr val="5C5043"/>
          </a:solidFill>
          <a:ln/>
        </p:spPr>
      </p:sp>
      <p:sp>
        <p:nvSpPr>
          <p:cNvPr id="20" name="Text 18"/>
          <p:cNvSpPr/>
          <p:nvPr/>
        </p:nvSpPr>
        <p:spPr>
          <a:xfrm>
            <a:off x="6848856" y="1691640"/>
            <a:ext cx="171907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未竟之梦</a:t>
            </a:r>
            <a:endParaRPr lang="en-US" sz="1700" dirty="0"/>
          </a:p>
        </p:txBody>
      </p:sp>
      <p:sp>
        <p:nvSpPr>
          <p:cNvPr id="21" name="Text 19"/>
          <p:cNvSpPr/>
          <p:nvPr/>
        </p:nvSpPr>
        <p:spPr>
          <a:xfrm>
            <a:off x="6848856" y="2148840"/>
            <a:ext cx="171907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我没活成的样子，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让他替我活一遍。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502920" y="3383280"/>
            <a:ext cx="81381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7A5F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四面镜子，照出宝座上的东西：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502920" y="3730752"/>
            <a:ext cx="8138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我最怕失去什么？　最容易为什么发怒？　拿什么定义自己的价值？　愿意为什么牺牲一切？</a:t>
            </a:r>
            <a:endParaRPr lang="en-US" sz="1350" dirty="0"/>
          </a:p>
        </p:txBody>
      </p:sp>
      <p:sp>
        <p:nvSpPr>
          <p:cNvPr id="24" name="Text 22"/>
          <p:cNvSpPr/>
          <p:nvPr/>
        </p:nvSpPr>
        <p:spPr>
          <a:xfrm>
            <a:off x="502920" y="4114800"/>
            <a:ext cx="8138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（我们指认它，不是羞辱它——每个偶像，都是从爱长出来的。）</a:t>
            </a:r>
            <a:endParaRPr lang="en-US" sz="1250" dirty="0"/>
          </a:p>
        </p:txBody>
      </p:sp>
      <p:sp>
        <p:nvSpPr>
          <p:cNvPr id="25" name="Text 23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传承 · 第6课 父母的偶像与放手</a:t>
            </a:r>
            <a:endParaRPr lang="en-US" sz="1100" dirty="0"/>
          </a:p>
        </p:txBody>
      </p:sp>
      <p:pic>
        <p:nvPicPr>
          <p:cNvPr id="26" name="Image 0" descr="/Users/carolyn/ryan/ontherock.family/第五期课程-传承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短讲 · 20′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Message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85800"/>
            <a:ext cx="8229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宝座上的礼物，会压垮两个人</a:t>
            </a:r>
            <a:endParaRPr lang="en-US" sz="2500" dirty="0"/>
          </a:p>
        </p:txBody>
      </p:sp>
      <p:sp>
        <p:nvSpPr>
          <p:cNvPr id="5" name="Shape 3"/>
          <p:cNvSpPr/>
          <p:nvPr/>
        </p:nvSpPr>
        <p:spPr>
          <a:xfrm>
            <a:off x="502920" y="1325880"/>
            <a:ext cx="3931920" cy="2148840"/>
          </a:xfrm>
          <a:prstGeom prst="roundRect">
            <a:avLst>
              <a:gd name="adj" fmla="val 3404"/>
            </a:avLst>
          </a:prstGeom>
          <a:solidFill>
            <a:srgbClr val="F4ECDD"/>
          </a:solidFill>
          <a:ln/>
        </p:spPr>
      </p:sp>
      <p:sp>
        <p:nvSpPr>
          <p:cNvPr id="6" name="Shape 4"/>
          <p:cNvSpPr/>
          <p:nvPr/>
        </p:nvSpPr>
        <p:spPr>
          <a:xfrm>
            <a:off x="502920" y="1325880"/>
            <a:ext cx="3931920" cy="73152"/>
          </a:xfrm>
          <a:prstGeom prst="rect">
            <a:avLst/>
          </a:prstGeom>
          <a:solidFill>
            <a:srgbClr val="5C5043"/>
          </a:solidFill>
          <a:ln/>
        </p:spPr>
      </p:sp>
      <p:sp>
        <p:nvSpPr>
          <p:cNvPr id="7" name="Text 5"/>
          <p:cNvSpPr/>
          <p:nvPr/>
        </p:nvSpPr>
        <p:spPr>
          <a:xfrm>
            <a:off x="685800" y="1572768"/>
            <a:ext cx="3566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孩子背不动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685800" y="2057400"/>
            <a:ext cx="356616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「做爸妈人生的意义」——</a:t>
            </a:r>
            <a:endParaRPr lang="en-US" sz="1350" dirty="0"/>
          </a:p>
          <a:p>
            <a:pPr algn="ctr" indent="0" marL="0">
              <a:buNone/>
            </a:pPr>
            <a:r>
              <a:rPr lang="en-US" sz="13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这个担子太重了。</a:t>
            </a:r>
            <a:endParaRPr lang="en-US" sz="1350" dirty="0"/>
          </a:p>
          <a:p>
            <a:pPr algn="ctr" indent="0" marL="0">
              <a:buNone/>
            </a:pPr>
            <a:r>
              <a:rPr lang="en-US" sz="13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背出来的是焦虑、叛逆，</a:t>
            </a:r>
            <a:endParaRPr lang="en-US" sz="1350" dirty="0"/>
          </a:p>
          <a:p>
            <a:pPr algn="ctr" indent="0" marL="0">
              <a:buNone/>
            </a:pPr>
            <a:r>
              <a:rPr lang="en-US" sz="13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或者一颗空了的心。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4709160" y="1325880"/>
            <a:ext cx="3931920" cy="2148840"/>
          </a:xfrm>
          <a:prstGeom prst="roundRect">
            <a:avLst>
              <a:gd name="adj" fmla="val 3404"/>
            </a:avLst>
          </a:prstGeom>
          <a:solidFill>
            <a:srgbClr val="33291E"/>
          </a:solidFill>
          <a:ln/>
        </p:spPr>
      </p:sp>
      <p:sp>
        <p:nvSpPr>
          <p:cNvPr id="10" name="Shape 8"/>
          <p:cNvSpPr/>
          <p:nvPr/>
        </p:nvSpPr>
        <p:spPr>
          <a:xfrm>
            <a:off x="4709160" y="1325880"/>
            <a:ext cx="3931920" cy="73152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11" name="Text 9"/>
          <p:cNvSpPr/>
          <p:nvPr/>
        </p:nvSpPr>
        <p:spPr>
          <a:xfrm>
            <a:off x="4892040" y="1572768"/>
            <a:ext cx="3566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父母不安息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4892040" y="2057400"/>
            <a:ext cx="356616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孩子好，我才敢喜乐——</a:t>
            </a:r>
            <a:endParaRPr lang="en-US" sz="1350" dirty="0"/>
          </a:p>
          <a:p>
            <a:pPr algn="ctr" indent="0" marL="0">
              <a:buNone/>
            </a:pPr>
            <a:r>
              <a:rPr lang="en-US" sz="135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等于把喜乐的开关，</a:t>
            </a:r>
            <a:endParaRPr lang="en-US" sz="1350" dirty="0"/>
          </a:p>
          <a:p>
            <a:pPr algn="ctr" indent="0" marL="0">
              <a:buNone/>
            </a:pPr>
            <a:r>
              <a:rPr lang="en-US" sz="135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交到了孩子手里。</a:t>
            </a:r>
            <a:endParaRPr lang="en-US" sz="1350" dirty="0"/>
          </a:p>
          <a:p>
            <a:pPr algn="ctr" indent="0" marL="0">
              <a:buNone/>
            </a:pPr>
            <a:r>
              <a:rPr lang="en-US" sz="135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他一波动，全家地震。</a:t>
            </a:r>
            <a:endParaRPr lang="en-US" sz="1350" dirty="0"/>
          </a:p>
        </p:txBody>
      </p:sp>
      <p:sp>
        <p:nvSpPr>
          <p:cNvPr id="13" name="Text 11"/>
          <p:cNvSpPr/>
          <p:nvPr/>
        </p:nvSpPr>
        <p:spPr>
          <a:xfrm>
            <a:off x="502920" y="3749040"/>
            <a:ext cx="8138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第 1 课说：不是在养简历，是在养灵魂——</a:t>
            </a:r>
            <a:endParaRPr lang="en-US" sz="1450" dirty="0"/>
          </a:p>
        </p:txBody>
      </p:sp>
      <p:sp>
        <p:nvSpPr>
          <p:cNvPr id="14" name="Text 12"/>
          <p:cNvSpPr/>
          <p:nvPr/>
        </p:nvSpPr>
        <p:spPr>
          <a:xfrm>
            <a:off x="502920" y="4069080"/>
            <a:ext cx="8138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9A743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偶像，正是那个悄悄把灵魂换回简历的力量。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传承 · 第6课 父母的偶像与放手</a:t>
            </a:r>
            <a:endParaRPr lang="en-US" sz="1100" dirty="0"/>
          </a:p>
        </p:txBody>
      </p:sp>
      <p:pic>
        <p:nvPicPr>
          <p:cNvPr id="16" name="Image 0" descr="/Users/carolyn/ryan/ontherock.family/第五期课程-传承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E261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短讲 · 释放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Jehovah Jireh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457200" y="86868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700" b="1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耶和华以勒：神必自己预备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640080" y="1554480"/>
            <a:ext cx="78638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5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亚伯拉罕举刀，神喊停——山上有神预备的羊羔。</a:t>
            </a:r>
            <a:endParaRPr lang="en-US" sz="1550" dirty="0"/>
          </a:p>
          <a:p>
            <a:pPr algn="ctr" indent="0" marL="0">
              <a:buNone/>
            </a:pPr>
            <a:r>
              <a:rPr lang="en-US" sz="155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各各他山上，神真的献上了自己的独生子（约三 16）。</a:t>
            </a:r>
            <a:endParaRPr lang="en-US" sz="1550" dirty="0"/>
          </a:p>
        </p:txBody>
      </p:sp>
      <p:sp>
        <p:nvSpPr>
          <p:cNvPr id="6" name="Text 4"/>
          <p:cNvSpPr/>
          <p:nvPr/>
        </p:nvSpPr>
        <p:spPr>
          <a:xfrm>
            <a:off x="640080" y="2377440"/>
            <a:ext cx="7863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神没有要求我们做祂自己不肯做的事。</a:t>
            </a:r>
            <a:endParaRPr lang="en-US" sz="1700" dirty="0"/>
          </a:p>
        </p:txBody>
      </p:sp>
      <p:sp>
        <p:nvSpPr>
          <p:cNvPr id="7" name="Shape 5"/>
          <p:cNvSpPr/>
          <p:nvPr/>
        </p:nvSpPr>
        <p:spPr>
          <a:xfrm>
            <a:off x="4114800" y="2926080"/>
            <a:ext cx="914400" cy="13716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8" name="Text 6"/>
          <p:cNvSpPr/>
          <p:nvPr/>
        </p:nvSpPr>
        <p:spPr>
          <a:xfrm>
            <a:off x="640080" y="3108960"/>
            <a:ext cx="78638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5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献上的以撒，活着回来了——</a:t>
            </a:r>
            <a:endParaRPr lang="en-US" sz="1650" dirty="0"/>
          </a:p>
          <a:p>
            <a:pPr algn="ctr" indent="0" marL="0">
              <a:buNone/>
            </a:pPr>
            <a:r>
              <a:rPr lang="en-US" sz="165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从此亚伯拉罕比谁都确定：这孩子，是神的。</a:t>
            </a:r>
            <a:endParaRPr lang="en-US" sz="1650" dirty="0"/>
          </a:p>
        </p:txBody>
      </p:sp>
      <p:sp>
        <p:nvSpPr>
          <p:cNvPr id="9" name="Text 7"/>
          <p:cNvSpPr/>
          <p:nvPr/>
        </p:nvSpPr>
        <p:spPr>
          <a:xfrm>
            <a:off x="640080" y="3977640"/>
            <a:ext cx="7863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「我的恩典够你用的」（林后十二 9）——也够孩子用的。</a:t>
            </a:r>
            <a:endParaRPr lang="en-US" sz="1350" dirty="0"/>
          </a:p>
        </p:txBody>
      </p:sp>
      <p:sp>
        <p:nvSpPr>
          <p:cNvPr id="10" name="Text 8"/>
          <p:cNvSpPr/>
          <p:nvPr/>
        </p:nvSpPr>
        <p:spPr>
          <a:xfrm>
            <a:off x="640080" y="4389120"/>
            <a:ext cx="7863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每天的小坛：放榜那天 · 择校那天 · 他选专业选对象那天 · 他离家那天</a:t>
            </a:r>
            <a:endParaRPr lang="en-US" sz="1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E261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资深父母见证 · 10′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Testimony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457200" y="86868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700" b="1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「我把孩子从宝座上抱下来的那一次」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457200" y="141732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一对走在前面的父母，真实的献上路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502920" y="2057400"/>
            <a:ext cx="2514600" cy="1737360"/>
          </a:xfrm>
          <a:prstGeom prst="roundRect">
            <a:avLst>
              <a:gd name="adj" fmla="val 4211"/>
            </a:avLst>
          </a:prstGeom>
          <a:solidFill>
            <a:srgbClr val="33291E"/>
          </a:solidFill>
          <a:ln w="12700">
            <a:solidFill>
              <a:srgbClr val="7A5F37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02920" y="2286000"/>
            <a:ext cx="2514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一</a:t>
            </a:r>
            <a:endParaRPr lang="en-US" sz="2600" dirty="0"/>
          </a:p>
        </p:txBody>
      </p:sp>
      <p:sp>
        <p:nvSpPr>
          <p:cNvPr id="8" name="Text 6"/>
          <p:cNvSpPr/>
          <p:nvPr/>
        </p:nvSpPr>
        <p:spPr>
          <a:xfrm>
            <a:off x="640080" y="2834640"/>
            <a:ext cx="2240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宝座上坐的是什么</a:t>
            </a:r>
            <a:endParaRPr lang="en-US" sz="1550" dirty="0"/>
          </a:p>
        </p:txBody>
      </p:sp>
      <p:sp>
        <p:nvSpPr>
          <p:cNvPr id="9" name="Text 7"/>
          <p:cNvSpPr/>
          <p:nvPr/>
        </p:nvSpPr>
        <p:spPr>
          <a:xfrm>
            <a:off x="640080" y="3246120"/>
            <a:ext cx="2240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要具体——是成绩？是面子？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3319272" y="2057400"/>
            <a:ext cx="2514600" cy="1737360"/>
          </a:xfrm>
          <a:prstGeom prst="roundRect">
            <a:avLst>
              <a:gd name="adj" fmla="val 4211"/>
            </a:avLst>
          </a:prstGeom>
          <a:solidFill>
            <a:srgbClr val="33291E"/>
          </a:solidFill>
          <a:ln w="12700">
            <a:solidFill>
              <a:srgbClr val="7A5F37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319272" y="2286000"/>
            <a:ext cx="2514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二</a:t>
            </a:r>
            <a:endParaRPr lang="en-US" sz="2600" dirty="0"/>
          </a:p>
        </p:txBody>
      </p:sp>
      <p:sp>
        <p:nvSpPr>
          <p:cNvPr id="12" name="Text 10"/>
          <p:cNvSpPr/>
          <p:nvPr/>
        </p:nvSpPr>
        <p:spPr>
          <a:xfrm>
            <a:off x="3456432" y="2834640"/>
            <a:ext cx="2240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代价</a:t>
            </a:r>
            <a:endParaRPr lang="en-US" sz="1550" dirty="0"/>
          </a:p>
        </p:txBody>
      </p:sp>
      <p:sp>
        <p:nvSpPr>
          <p:cNvPr id="13" name="Text 11"/>
          <p:cNvSpPr/>
          <p:nvPr/>
        </p:nvSpPr>
        <p:spPr>
          <a:xfrm>
            <a:off x="3456432" y="3246120"/>
            <a:ext cx="2240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孩子和我，各自付了什么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6135624" y="2057400"/>
            <a:ext cx="2514600" cy="1737360"/>
          </a:xfrm>
          <a:prstGeom prst="roundRect">
            <a:avLst>
              <a:gd name="adj" fmla="val 4211"/>
            </a:avLst>
          </a:prstGeom>
          <a:solidFill>
            <a:srgbClr val="33291E"/>
          </a:solidFill>
          <a:ln w="12700">
            <a:solidFill>
              <a:srgbClr val="7A5F37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135624" y="2286000"/>
            <a:ext cx="2514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三</a:t>
            </a:r>
            <a:endParaRPr lang="en-US" sz="2600" dirty="0"/>
          </a:p>
        </p:txBody>
      </p:sp>
      <p:sp>
        <p:nvSpPr>
          <p:cNvPr id="16" name="Text 14"/>
          <p:cNvSpPr/>
          <p:nvPr/>
        </p:nvSpPr>
        <p:spPr>
          <a:xfrm>
            <a:off x="6272784" y="2834640"/>
            <a:ext cx="2240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献回之后</a:t>
            </a:r>
            <a:endParaRPr lang="en-US" sz="1550" dirty="0"/>
          </a:p>
        </p:txBody>
      </p:sp>
      <p:sp>
        <p:nvSpPr>
          <p:cNvPr id="17" name="Text 15"/>
          <p:cNvSpPr/>
          <p:nvPr/>
        </p:nvSpPr>
        <p:spPr>
          <a:xfrm>
            <a:off x="6272784" y="3246120"/>
            <a:ext cx="2240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神怎么让我看见的、那份自由</a:t>
            </a:r>
            <a:endParaRPr lang="en-US" sz="1150" dirty="0"/>
          </a:p>
        </p:txBody>
      </p:sp>
      <p:sp>
        <p:nvSpPr>
          <p:cNvPr id="18" name="Text 16"/>
          <p:cNvSpPr/>
          <p:nvPr/>
        </p:nvSpPr>
        <p:spPr>
          <a:xfrm>
            <a:off x="457200" y="416052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伤疤秀，不是模范秀——本课不需要「结局好」：献上本身，就是结局。</a:t>
            </a:r>
            <a:endParaRPr lang="en-US" sz="14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传承 · 第6课 父母的偶像与放手</dc:title>
  <dc:subject>孩子的前途，是华人父母最大的试探</dc:subject>
  <dc:creator>磐石之家 On the Rock</dc:creator>
  <cp:lastModifiedBy>磐石之家 On the Rock</cp:lastModifiedBy>
  <cp:revision>1</cp:revision>
  <dcterms:created xsi:type="dcterms:W3CDTF">2026-07-18T03:39:06Z</dcterms:created>
  <dcterms:modified xsi:type="dcterms:W3CDTF">2026-07-18T03:39:06Z</dcterms:modified>
</cp:coreProperties>
</file>