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notesMasterIdLst>
    <p:notesMasterId r:id="rId16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notesMaster" Target="notesMasters/notesMaster1.xml"/><Relationship Id="rId17" Type="http://schemas.openxmlformats.org/officeDocument/2006/relationships/presProps" Target="presProps.xml"/><Relationship Id="rId18" Type="http://schemas.openxmlformats.org/officeDocument/2006/relationships/viewProps" Target="viewProps.xml"/><Relationship Id="rId19" Type="http://schemas.openxmlformats.org/officeDocument/2006/relationships/theme" Target="theme/theme1.xml"/><Relationship Id="rId2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2E261C"/>
          </a:solidFill>
          <a:ln/>
        </p:spPr>
      </p:sp>
      <p:pic>
        <p:nvPicPr>
          <p:cNvPr id="3" name="Image 0" descr="/Users/carolyn/ryan/ontherock.family/首期课程-立根/logo-icon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60520" y="502920"/>
            <a:ext cx="822960" cy="82296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457200" y="1417320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800" dirty="0">
                <a:solidFill>
                  <a:srgbClr val="CBA968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立 在 磐 石 上</a:t>
            </a:r>
            <a:endParaRPr lang="en-US" sz="2800" dirty="0"/>
          </a:p>
        </p:txBody>
      </p:sp>
      <p:sp>
        <p:nvSpPr>
          <p:cNvPr id="5" name="Text 2"/>
          <p:cNvSpPr/>
          <p:nvPr/>
        </p:nvSpPr>
        <p:spPr>
          <a:xfrm>
            <a:off x="457200" y="1874520"/>
            <a:ext cx="82296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9C8E76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成为对的人 · 首期课程</a:t>
            </a:r>
            <a:endParaRPr lang="en-US" sz="1300" dirty="0"/>
          </a:p>
        </p:txBody>
      </p:sp>
      <p:sp>
        <p:nvSpPr>
          <p:cNvPr id="6" name="Shape 3"/>
          <p:cNvSpPr/>
          <p:nvPr/>
        </p:nvSpPr>
        <p:spPr>
          <a:xfrm>
            <a:off x="3977640" y="2267712"/>
            <a:ext cx="1188720" cy="13716"/>
          </a:xfrm>
          <a:prstGeom prst="rect">
            <a:avLst/>
          </a:prstGeom>
          <a:solidFill>
            <a:srgbClr val="B0894F"/>
          </a:solidFill>
          <a:ln/>
        </p:spPr>
      </p:sp>
      <p:sp>
        <p:nvSpPr>
          <p:cNvPr id="7" name="Text 4"/>
          <p:cNvSpPr/>
          <p:nvPr/>
        </p:nvSpPr>
        <p:spPr>
          <a:xfrm>
            <a:off x="457200" y="2468880"/>
            <a:ext cx="82296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dirty="0">
                <a:solidFill>
                  <a:srgbClr val="B0894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第  3  课   </a:t>
            </a:r>
            <a:pPr algn="ctr" indent="0" marL="0">
              <a:buNone/>
            </a:pPr>
            <a:r>
              <a:rPr lang="en-US" sz="3600" b="1" dirty="0">
                <a:solidFill>
                  <a:srgbClr val="FAF5EC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我从哪里来</a:t>
            </a:r>
            <a:endParaRPr lang="en-US" sz="2200" dirty="0"/>
          </a:p>
        </p:txBody>
      </p:sp>
      <p:sp>
        <p:nvSpPr>
          <p:cNvPr id="8" name="Text 5"/>
          <p:cNvSpPr/>
          <p:nvPr/>
        </p:nvSpPr>
        <p:spPr>
          <a:xfrm>
            <a:off x="457200" y="315468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FAF5EC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原生家庭与医治</a:t>
            </a:r>
            <a:endParaRPr lang="en-US" sz="1800" dirty="0"/>
          </a:p>
        </p:txBody>
      </p:sp>
      <p:sp>
        <p:nvSpPr>
          <p:cNvPr id="9" name="Text 6"/>
          <p:cNvSpPr/>
          <p:nvPr/>
        </p:nvSpPr>
        <p:spPr>
          <a:xfrm>
            <a:off x="457200" y="379476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9C8E76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创世记五十 20　·　以弗所书四 31-32</a:t>
            </a:r>
            <a:endParaRPr lang="en-US" sz="1300" dirty="0"/>
          </a:p>
        </p:txBody>
      </p:sp>
      <p:sp>
        <p:nvSpPr>
          <p:cNvPr id="10" name="Text 7"/>
          <p:cNvSpPr/>
          <p:nvPr/>
        </p:nvSpPr>
        <p:spPr>
          <a:xfrm>
            <a:off x="457200" y="4709160"/>
            <a:ext cx="8229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9C8E76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磐石之家 On the Rock　｜　先成为对的人，再遇见对的人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AF5EC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56032"/>
            <a:ext cx="77724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B0894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小组深聊 · 40′  </a:t>
            </a:r>
            <a:pPr indent="0" marL="0">
              <a:buNone/>
            </a:pPr>
            <a:r>
              <a:rPr lang="en-US" sz="1300" dirty="0">
                <a:solidFill>
                  <a:srgbClr val="CBA968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Small Group</a:t>
            </a:r>
            <a:endParaRPr lang="en-US" sz="1300" dirty="0"/>
          </a:p>
        </p:txBody>
      </p:sp>
      <p:sp>
        <p:nvSpPr>
          <p:cNvPr id="4" name="Text 2"/>
          <p:cNvSpPr/>
          <p:nvPr/>
        </p:nvSpPr>
        <p:spPr>
          <a:xfrm>
            <a:off x="502920" y="64008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同性别小组，安全地说真心话</a:t>
            </a:r>
            <a:endParaRPr lang="en-US" sz="2400" dirty="0"/>
          </a:p>
        </p:txBody>
      </p:sp>
      <p:sp>
        <p:nvSpPr>
          <p:cNvPr id="5" name="Text 3"/>
          <p:cNvSpPr/>
          <p:nvPr/>
        </p:nvSpPr>
        <p:spPr>
          <a:xfrm>
            <a:off x="502920" y="1143000"/>
            <a:ext cx="365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B0894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</a:t>
            </a:r>
            <a:endParaRPr lang="en-US" sz="2000" dirty="0"/>
          </a:p>
        </p:txBody>
      </p:sp>
      <p:sp>
        <p:nvSpPr>
          <p:cNvPr id="6" name="Text 4"/>
          <p:cNvSpPr/>
          <p:nvPr/>
        </p:nvSpPr>
        <p:spPr>
          <a:xfrm>
            <a:off x="1005840" y="1143000"/>
            <a:ext cx="75895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你从家里学到的、你很感恩的一样东西是什么？</a:t>
            </a:r>
            <a:endParaRPr lang="en-US" sz="1500" dirty="0"/>
          </a:p>
        </p:txBody>
      </p:sp>
      <p:sp>
        <p:nvSpPr>
          <p:cNvPr id="7" name="Text 5"/>
          <p:cNvSpPr/>
          <p:nvPr/>
        </p:nvSpPr>
        <p:spPr>
          <a:xfrm>
            <a:off x="502920" y="1856232"/>
            <a:ext cx="365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B0894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</a:t>
            </a:r>
            <a:endParaRPr lang="en-US" sz="2000" dirty="0"/>
          </a:p>
        </p:txBody>
      </p:sp>
      <p:sp>
        <p:nvSpPr>
          <p:cNvPr id="8" name="Text 6"/>
          <p:cNvSpPr/>
          <p:nvPr/>
        </p:nvSpPr>
        <p:spPr>
          <a:xfrm>
            <a:off x="1005840" y="1856232"/>
            <a:ext cx="75895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有没有一种「处理情绪／冲突的方式」是你从家里带出来的，现在发现不太健康？</a:t>
            </a:r>
            <a:endParaRPr lang="en-US" sz="1500" dirty="0"/>
          </a:p>
        </p:txBody>
      </p:sp>
      <p:sp>
        <p:nvSpPr>
          <p:cNvPr id="9" name="Text 7"/>
          <p:cNvSpPr/>
          <p:nvPr/>
        </p:nvSpPr>
        <p:spPr>
          <a:xfrm>
            <a:off x="502920" y="2569464"/>
            <a:ext cx="365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B0894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</a:t>
            </a:r>
            <a:endParaRPr lang="en-US" sz="2000" dirty="0"/>
          </a:p>
        </p:txBody>
      </p:sp>
      <p:sp>
        <p:nvSpPr>
          <p:cNvPr id="10" name="Text 8"/>
          <p:cNvSpPr/>
          <p:nvPr/>
        </p:nvSpPr>
        <p:spPr>
          <a:xfrm>
            <a:off x="1005840" y="2569464"/>
            <a:ext cx="75895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有没有一个还没放下的伤或结？（不必说细节，可以只说「有」）</a:t>
            </a:r>
            <a:endParaRPr lang="en-US" sz="1500" dirty="0"/>
          </a:p>
        </p:txBody>
      </p:sp>
      <p:sp>
        <p:nvSpPr>
          <p:cNvPr id="11" name="Text 9"/>
          <p:cNvSpPr/>
          <p:nvPr/>
        </p:nvSpPr>
        <p:spPr>
          <a:xfrm>
            <a:off x="502920" y="3282696"/>
            <a:ext cx="365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B0894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</a:t>
            </a:r>
            <a:endParaRPr lang="en-US" sz="2000" dirty="0"/>
          </a:p>
        </p:txBody>
      </p:sp>
      <p:sp>
        <p:nvSpPr>
          <p:cNvPr id="12" name="Text 10"/>
          <p:cNvSpPr/>
          <p:nvPr/>
        </p:nvSpPr>
        <p:spPr>
          <a:xfrm>
            <a:off x="1005840" y="3282696"/>
            <a:ext cx="75895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约瑟能说「神的意思原是好的」。你能想象神在你家的难处里，也在做什么好的塑造吗？</a:t>
            </a:r>
            <a:endParaRPr lang="en-US" sz="1500" dirty="0"/>
          </a:p>
        </p:txBody>
      </p:sp>
      <p:sp>
        <p:nvSpPr>
          <p:cNvPr id="13" name="Text 11"/>
          <p:cNvSpPr/>
          <p:nvPr/>
        </p:nvSpPr>
        <p:spPr>
          <a:xfrm>
            <a:off x="502920" y="4114800"/>
            <a:ext cx="81381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7A5F37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小组里说的，留在小组里 · 不评判 · 不逼分享</a:t>
            </a:r>
            <a:endParaRPr lang="en-US" sz="1300" dirty="0"/>
          </a:p>
        </p:txBody>
      </p:sp>
      <p:sp>
        <p:nvSpPr>
          <p:cNvPr id="14" name="Text 12"/>
          <p:cNvSpPr/>
          <p:nvPr/>
        </p:nvSpPr>
        <p:spPr>
          <a:xfrm>
            <a:off x="457200" y="4800600"/>
            <a:ext cx="68580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9C8E76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立在磐石上 · 第3课 我从哪里来</a:t>
            </a:r>
            <a:endParaRPr lang="en-US" sz="1100" dirty="0"/>
          </a:p>
        </p:txBody>
      </p:sp>
      <p:pic>
        <p:nvPicPr>
          <p:cNvPr id="15" name="Image 0" descr="/Users/carolyn/ryan/ontherock.family/首期课程-立根/logo-icon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458200" y="4709160"/>
            <a:ext cx="292608" cy="292608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AF5EC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56032"/>
            <a:ext cx="77724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B0894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操练 · 回应 · 15′  </a:t>
            </a:r>
            <a:pPr indent="0" marL="0">
              <a:buNone/>
            </a:pPr>
            <a:r>
              <a:rPr lang="en-US" sz="1300" dirty="0">
                <a:solidFill>
                  <a:srgbClr val="CBA968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Response</a:t>
            </a:r>
            <a:endParaRPr lang="en-US" sz="1300" dirty="0"/>
          </a:p>
        </p:txBody>
      </p:sp>
      <p:sp>
        <p:nvSpPr>
          <p:cNvPr id="4" name="Text 2"/>
          <p:cNvSpPr/>
          <p:nvPr/>
        </p:nvSpPr>
        <p:spPr>
          <a:xfrm>
            <a:off x="502920" y="64008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写一封不寄出的信</a:t>
            </a:r>
            <a:endParaRPr lang="en-US" sz="2400" dirty="0"/>
          </a:p>
        </p:txBody>
      </p:sp>
      <p:sp>
        <p:nvSpPr>
          <p:cNvPr id="5" name="Shape 3"/>
          <p:cNvSpPr/>
          <p:nvPr/>
        </p:nvSpPr>
        <p:spPr>
          <a:xfrm>
            <a:off x="502920" y="1234440"/>
            <a:ext cx="8138160" cy="868680"/>
          </a:xfrm>
          <a:prstGeom prst="roundRect">
            <a:avLst>
              <a:gd name="adj" fmla="val 8421"/>
            </a:avLst>
          </a:prstGeom>
          <a:solidFill>
            <a:srgbClr val="FFFFFF"/>
          </a:solidFill>
          <a:ln/>
          <a:effectLst>
            <a:outerShdw sx="100000" sy="100000" kx="0" ky="0" algn="bl" rotWithShape="0" blurRad="50800" dist="12700" dir="8100000">
              <a:srgbClr val="000000">
                <a:alpha val="6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502920" y="1234440"/>
            <a:ext cx="109728" cy="868680"/>
          </a:xfrm>
          <a:prstGeom prst="rect">
            <a:avLst/>
          </a:prstGeom>
          <a:solidFill>
            <a:srgbClr val="B0894F"/>
          </a:solidFill>
          <a:ln/>
        </p:spPr>
      </p:sp>
      <p:sp>
        <p:nvSpPr>
          <p:cNvPr id="7" name="Text 5"/>
          <p:cNvSpPr/>
          <p:nvPr/>
        </p:nvSpPr>
        <p:spPr>
          <a:xfrm>
            <a:off x="822960" y="1371600"/>
            <a:ext cx="64008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B0894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01</a:t>
            </a:r>
            <a:endParaRPr lang="en-US" sz="1800" dirty="0"/>
          </a:p>
        </p:txBody>
      </p:sp>
      <p:sp>
        <p:nvSpPr>
          <p:cNvPr id="8" name="Text 6"/>
          <p:cNvSpPr/>
          <p:nvPr/>
        </p:nvSpPr>
        <p:spPr>
          <a:xfrm>
            <a:off x="1554480" y="1344168"/>
            <a:ext cx="66751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安静地写</a:t>
            </a:r>
            <a:endParaRPr lang="en-US" sz="1600" dirty="0"/>
          </a:p>
        </p:txBody>
      </p:sp>
      <p:sp>
        <p:nvSpPr>
          <p:cNvPr id="9" name="Text 7"/>
          <p:cNvSpPr/>
          <p:nvPr/>
        </p:nvSpPr>
        <p:spPr>
          <a:xfrm>
            <a:off x="1554480" y="1673352"/>
            <a:ext cx="66751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5C5043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写给家里的某个人——说出感恩，或那句一直没说出口的话。</a:t>
            </a:r>
            <a:endParaRPr lang="en-US" sz="1300" dirty="0"/>
          </a:p>
        </p:txBody>
      </p:sp>
      <p:sp>
        <p:nvSpPr>
          <p:cNvPr id="10" name="Shape 8"/>
          <p:cNvSpPr/>
          <p:nvPr/>
        </p:nvSpPr>
        <p:spPr>
          <a:xfrm>
            <a:off x="502920" y="2331720"/>
            <a:ext cx="8138160" cy="868680"/>
          </a:xfrm>
          <a:prstGeom prst="roundRect">
            <a:avLst>
              <a:gd name="adj" fmla="val 8421"/>
            </a:avLst>
          </a:prstGeom>
          <a:solidFill>
            <a:srgbClr val="FFFFFF"/>
          </a:solidFill>
          <a:ln/>
          <a:effectLst>
            <a:outerShdw sx="100000" sy="100000" kx="0" ky="0" algn="bl" rotWithShape="0" blurRad="50800" dist="12700" dir="8100000">
              <a:srgbClr val="000000">
                <a:alpha val="6000"/>
              </a:srgbClr>
            </a:outerShdw>
          </a:effectLst>
        </p:spPr>
      </p:sp>
      <p:sp>
        <p:nvSpPr>
          <p:cNvPr id="11" name="Shape 9"/>
          <p:cNvSpPr/>
          <p:nvPr/>
        </p:nvSpPr>
        <p:spPr>
          <a:xfrm>
            <a:off x="502920" y="2331720"/>
            <a:ext cx="109728" cy="868680"/>
          </a:xfrm>
          <a:prstGeom prst="rect">
            <a:avLst/>
          </a:prstGeom>
          <a:solidFill>
            <a:srgbClr val="B0894F"/>
          </a:solidFill>
          <a:ln/>
        </p:spPr>
      </p:sp>
      <p:sp>
        <p:nvSpPr>
          <p:cNvPr id="12" name="Text 10"/>
          <p:cNvSpPr/>
          <p:nvPr/>
        </p:nvSpPr>
        <p:spPr>
          <a:xfrm>
            <a:off x="822960" y="2468880"/>
            <a:ext cx="64008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B0894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02</a:t>
            </a:r>
            <a:endParaRPr lang="en-US" sz="1800" dirty="0"/>
          </a:p>
        </p:txBody>
      </p:sp>
      <p:sp>
        <p:nvSpPr>
          <p:cNvPr id="13" name="Text 11"/>
          <p:cNvSpPr/>
          <p:nvPr/>
        </p:nvSpPr>
        <p:spPr>
          <a:xfrm>
            <a:off x="1554480" y="2441448"/>
            <a:ext cx="66751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只给自己和神看</a:t>
            </a:r>
            <a:endParaRPr lang="en-US" sz="1600" dirty="0"/>
          </a:p>
        </p:txBody>
      </p:sp>
      <p:sp>
        <p:nvSpPr>
          <p:cNvPr id="14" name="Text 12"/>
          <p:cNvSpPr/>
          <p:nvPr/>
        </p:nvSpPr>
        <p:spPr>
          <a:xfrm>
            <a:off x="1554480" y="2770632"/>
            <a:ext cx="66751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5C5043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这封信不用寄、不用交、不用读出来。安全，才能诚实。</a:t>
            </a:r>
            <a:endParaRPr lang="en-US" sz="1300" dirty="0"/>
          </a:p>
        </p:txBody>
      </p:sp>
      <p:sp>
        <p:nvSpPr>
          <p:cNvPr id="15" name="Shape 13"/>
          <p:cNvSpPr/>
          <p:nvPr/>
        </p:nvSpPr>
        <p:spPr>
          <a:xfrm>
            <a:off x="502920" y="3429000"/>
            <a:ext cx="8138160" cy="868680"/>
          </a:xfrm>
          <a:prstGeom prst="roundRect">
            <a:avLst>
              <a:gd name="adj" fmla="val 8421"/>
            </a:avLst>
          </a:prstGeom>
          <a:solidFill>
            <a:srgbClr val="FFFFFF"/>
          </a:solidFill>
          <a:ln/>
          <a:effectLst>
            <a:outerShdw sx="100000" sy="100000" kx="0" ky="0" algn="bl" rotWithShape="0" blurRad="50800" dist="12700" dir="8100000">
              <a:srgbClr val="000000">
                <a:alpha val="6000"/>
              </a:srgbClr>
            </a:outerShdw>
          </a:effectLst>
        </p:spPr>
      </p:sp>
      <p:sp>
        <p:nvSpPr>
          <p:cNvPr id="16" name="Shape 14"/>
          <p:cNvSpPr/>
          <p:nvPr/>
        </p:nvSpPr>
        <p:spPr>
          <a:xfrm>
            <a:off x="502920" y="3429000"/>
            <a:ext cx="109728" cy="868680"/>
          </a:xfrm>
          <a:prstGeom prst="rect">
            <a:avLst/>
          </a:prstGeom>
          <a:solidFill>
            <a:srgbClr val="B0894F"/>
          </a:solidFill>
          <a:ln/>
        </p:spPr>
      </p:sp>
      <p:sp>
        <p:nvSpPr>
          <p:cNvPr id="17" name="Text 15"/>
          <p:cNvSpPr/>
          <p:nvPr/>
        </p:nvSpPr>
        <p:spPr>
          <a:xfrm>
            <a:off x="822960" y="3566160"/>
            <a:ext cx="64008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B0894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03</a:t>
            </a:r>
            <a:endParaRPr lang="en-US" sz="1800" dirty="0"/>
          </a:p>
        </p:txBody>
      </p:sp>
      <p:sp>
        <p:nvSpPr>
          <p:cNvPr id="18" name="Text 16"/>
          <p:cNvSpPr/>
          <p:nvPr/>
        </p:nvSpPr>
        <p:spPr>
          <a:xfrm>
            <a:off x="1554480" y="3538728"/>
            <a:ext cx="66751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把一个「结」交给神</a:t>
            </a:r>
            <a:endParaRPr lang="en-US" sz="1600" dirty="0"/>
          </a:p>
        </p:txBody>
      </p:sp>
      <p:sp>
        <p:nvSpPr>
          <p:cNvPr id="19" name="Text 17"/>
          <p:cNvSpPr/>
          <p:nvPr/>
        </p:nvSpPr>
        <p:spPr>
          <a:xfrm>
            <a:off x="1554480" y="3867912"/>
            <a:ext cx="66751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5C5043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若愿意，在祷告中把它交托——今天不必解开，先交出去。</a:t>
            </a:r>
            <a:endParaRPr lang="en-US" sz="1300" dirty="0"/>
          </a:p>
        </p:txBody>
      </p:sp>
      <p:sp>
        <p:nvSpPr>
          <p:cNvPr id="20" name="Text 18"/>
          <p:cNvSpPr/>
          <p:nvPr/>
        </p:nvSpPr>
        <p:spPr>
          <a:xfrm>
            <a:off x="457200" y="4800600"/>
            <a:ext cx="68580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9C8E76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立在磐石上 · 第3课 我从哪里来</a:t>
            </a:r>
            <a:endParaRPr lang="en-US" sz="1100" dirty="0"/>
          </a:p>
        </p:txBody>
      </p:sp>
      <p:pic>
        <p:nvPicPr>
          <p:cNvPr id="21" name="Image 0" descr="/Users/carolyn/ryan/ontherock.family/首期课程-立根/logo-icon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458200" y="4709160"/>
            <a:ext cx="292608" cy="292608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AF5EC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56032"/>
            <a:ext cx="77724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B0894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一起祷告 · 10′  </a:t>
            </a:r>
            <a:pPr indent="0" marL="0">
              <a:buNone/>
            </a:pPr>
            <a:r>
              <a:rPr lang="en-US" sz="1300" dirty="0">
                <a:solidFill>
                  <a:srgbClr val="CBA968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Prayer</a:t>
            </a:r>
            <a:endParaRPr lang="en-US" sz="1300" dirty="0"/>
          </a:p>
        </p:txBody>
      </p:sp>
      <p:sp>
        <p:nvSpPr>
          <p:cNvPr id="4" name="Text 2"/>
          <p:cNvSpPr/>
          <p:nvPr/>
        </p:nvSpPr>
        <p:spPr>
          <a:xfrm>
            <a:off x="502920" y="64008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把家庭与伤，温柔地带到神面前</a:t>
            </a:r>
            <a:endParaRPr lang="en-US" sz="2400" dirty="0"/>
          </a:p>
        </p:txBody>
      </p:sp>
      <p:sp>
        <p:nvSpPr>
          <p:cNvPr id="5" name="Shape 3"/>
          <p:cNvSpPr/>
          <p:nvPr/>
        </p:nvSpPr>
        <p:spPr>
          <a:xfrm>
            <a:off x="502920" y="1280160"/>
            <a:ext cx="8138160" cy="2011680"/>
          </a:xfrm>
          <a:prstGeom prst="roundRect">
            <a:avLst>
              <a:gd name="adj" fmla="val 3636"/>
            </a:avLst>
          </a:prstGeom>
          <a:solidFill>
            <a:srgbClr val="33291E"/>
          </a:solidFill>
          <a:ln/>
        </p:spPr>
      </p:sp>
      <p:sp>
        <p:nvSpPr>
          <p:cNvPr id="6" name="Text 4"/>
          <p:cNvSpPr/>
          <p:nvPr/>
        </p:nvSpPr>
        <p:spPr>
          <a:xfrm>
            <a:off x="868680" y="1508760"/>
            <a:ext cx="7406640" cy="12344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FAF5EC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一切苦毒、恼恨、忿怒、嚷闹、毁谤，并一切的恶毒，</a:t>
            </a:r>
            <a:endParaRPr lang="en-US" sz="1600" dirty="0"/>
          </a:p>
          <a:p>
            <a:pPr algn="ctr" indent="0" marL="0">
              <a:buNone/>
            </a:pPr>
            <a:r>
              <a:rPr lang="en-US" sz="1600" dirty="0">
                <a:solidFill>
                  <a:srgbClr val="FAF5EC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都当从你们中间除掉。并要以恩慈相待，存怜悯的心，</a:t>
            </a:r>
            <a:endParaRPr lang="en-US" sz="1600" dirty="0"/>
          </a:p>
          <a:p>
            <a:pPr algn="ctr" indent="0" marL="0">
              <a:buNone/>
            </a:pPr>
            <a:r>
              <a:rPr lang="en-US" sz="1600" dirty="0">
                <a:solidFill>
                  <a:srgbClr val="FAF5EC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彼此饶恕，正如神在基督里饶恕了你们一样。</a:t>
            </a:r>
            <a:endParaRPr lang="en-US" sz="1600" dirty="0"/>
          </a:p>
        </p:txBody>
      </p:sp>
      <p:sp>
        <p:nvSpPr>
          <p:cNvPr id="7" name="Text 5"/>
          <p:cNvSpPr/>
          <p:nvPr/>
        </p:nvSpPr>
        <p:spPr>
          <a:xfrm>
            <a:off x="868680" y="2834640"/>
            <a:ext cx="7406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CBA968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—— 以弗所书四 31-32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502920" y="3611880"/>
            <a:ext cx="81381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dirty="0">
                <a:solidFill>
                  <a:srgbClr val="7A5F37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为彼此的家庭、还未愈合的伤祷告 —— 不点名、不追问。</a:t>
            </a:r>
            <a:endParaRPr lang="en-US" sz="1500" dirty="0"/>
          </a:p>
        </p:txBody>
      </p:sp>
      <p:sp>
        <p:nvSpPr>
          <p:cNvPr id="9" name="Text 7"/>
          <p:cNvSpPr/>
          <p:nvPr/>
        </p:nvSpPr>
        <p:spPr>
          <a:xfrm>
            <a:off x="502920" y="4023360"/>
            <a:ext cx="81381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5C5043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本周爱祷告经文：创五十 20 · 弗四 31-32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457200" y="4800600"/>
            <a:ext cx="68580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9C8E76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立在磐石上 · 第3课 我从哪里来</a:t>
            </a:r>
            <a:endParaRPr lang="en-US" sz="1100" dirty="0"/>
          </a:p>
        </p:txBody>
      </p:sp>
      <p:pic>
        <p:nvPicPr>
          <p:cNvPr id="11" name="Image 0" descr="/Users/carolyn/ryan/ontherock.family/首期课程-立根/logo-icon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458200" y="4709160"/>
            <a:ext cx="292608" cy="292608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AF5EC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56032"/>
            <a:ext cx="77724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B0894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课后思考 · 手机提交  </a:t>
            </a:r>
            <a:pPr indent="0" marL="0">
              <a:buNone/>
            </a:pPr>
            <a:r>
              <a:rPr lang="en-US" sz="1300" dirty="0">
                <a:solidFill>
                  <a:srgbClr val="CBA968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Take-home</a:t>
            </a:r>
            <a:endParaRPr lang="en-US" sz="1300" dirty="0"/>
          </a:p>
        </p:txBody>
      </p:sp>
      <p:sp>
        <p:nvSpPr>
          <p:cNvPr id="4" name="Text 2"/>
          <p:cNvSpPr/>
          <p:nvPr/>
        </p:nvSpPr>
        <p:spPr>
          <a:xfrm>
            <a:off x="502920" y="868680"/>
            <a:ext cx="9144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800" dirty="0">
                <a:solidFill>
                  <a:srgbClr val="CBA96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“</a:t>
            </a:r>
            <a:endParaRPr lang="en-US" sz="4800" dirty="0"/>
          </a:p>
        </p:txBody>
      </p:sp>
      <p:sp>
        <p:nvSpPr>
          <p:cNvPr id="5" name="Text 3"/>
          <p:cNvSpPr/>
          <p:nvPr/>
        </p:nvSpPr>
        <p:spPr>
          <a:xfrm>
            <a:off x="640080" y="1554480"/>
            <a:ext cx="777240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这周回看自己的家庭——</a:t>
            </a:r>
            <a:endParaRPr lang="en-US" sz="2200" dirty="0"/>
          </a:p>
          <a:p>
            <a:pPr indent="0" marL="0">
              <a:buNone/>
            </a:pPr>
            <a:r>
              <a:rPr lang="en-US" sz="2200" b="1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你看见一样以前没注意的「祝福」或「功课」吗？</a:t>
            </a:r>
            <a:endParaRPr lang="en-US" sz="2200" dirty="0"/>
          </a:p>
          <a:p>
            <a:pPr indent="0" marL="0">
              <a:buNone/>
            </a:pPr>
            <a:r>
              <a:rPr lang="en-US" sz="2200" b="1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你愿意为哪一件，开始交给神？</a:t>
            </a:r>
            <a:endParaRPr lang="en-US" sz="2200" dirty="0"/>
          </a:p>
        </p:txBody>
      </p:sp>
      <p:sp>
        <p:nvSpPr>
          <p:cNvPr id="6" name="Shape 4"/>
          <p:cNvSpPr/>
          <p:nvPr/>
        </p:nvSpPr>
        <p:spPr>
          <a:xfrm>
            <a:off x="640080" y="3291840"/>
            <a:ext cx="7863840" cy="914400"/>
          </a:xfrm>
          <a:prstGeom prst="roundRect">
            <a:avLst>
              <a:gd name="adj" fmla="val 8000"/>
            </a:avLst>
          </a:prstGeom>
          <a:solidFill>
            <a:srgbClr val="F4ECDD"/>
          </a:solidFill>
          <a:ln/>
        </p:spPr>
      </p:sp>
      <p:sp>
        <p:nvSpPr>
          <p:cNvPr id="7" name="Text 5"/>
          <p:cNvSpPr/>
          <p:nvPr/>
        </p:nvSpPr>
        <p:spPr>
          <a:xfrm>
            <a:off x="914400" y="3429000"/>
            <a:ext cx="73152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5C5043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本周在群里／爱祷告提交，老师下次课前会读。</a:t>
            </a:r>
            <a:endParaRPr lang="en-US" sz="1500" dirty="0"/>
          </a:p>
          <a:p>
            <a:pPr indent="0" marL="0">
              <a:buNone/>
            </a:pPr>
            <a:r>
              <a:rPr lang="en-US" sz="1500" dirty="0">
                <a:solidFill>
                  <a:srgbClr val="5C5043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不必完美，诚实最重要。</a:t>
            </a:r>
            <a:endParaRPr lang="en-US" sz="1500" dirty="0"/>
          </a:p>
        </p:txBody>
      </p:sp>
      <p:sp>
        <p:nvSpPr>
          <p:cNvPr id="8" name="Text 6"/>
          <p:cNvSpPr/>
          <p:nvPr/>
        </p:nvSpPr>
        <p:spPr>
          <a:xfrm>
            <a:off x="457200" y="4800600"/>
            <a:ext cx="68580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9C8E76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立在磐石上 · 第3课 我从哪里来</a:t>
            </a:r>
            <a:endParaRPr lang="en-US" sz="1100" dirty="0"/>
          </a:p>
        </p:txBody>
      </p:sp>
      <p:pic>
        <p:nvPicPr>
          <p:cNvPr id="9" name="Image 0" descr="/Users/carolyn/ryan/ontherock.family/首期课程-立根/logo-icon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458200" y="4709160"/>
            <a:ext cx="292608" cy="292608"/>
          </a:xfrm>
          <a:prstGeom prst="rect">
            <a:avLst/>
          </a:prstGeo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2E261C"/>
          </a:solidFill>
          <a:ln/>
        </p:spPr>
      </p:sp>
      <p:pic>
        <p:nvPicPr>
          <p:cNvPr id="3" name="Image 0" descr="/Users/carolyn/ryan/ontherock.family/首期课程-立根/logo-icon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06240" y="411480"/>
            <a:ext cx="731520" cy="73152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457200" y="128016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CBA968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本周的路</a:t>
            </a:r>
            <a:endParaRPr lang="en-US" sz="1400" dirty="0"/>
          </a:p>
        </p:txBody>
      </p:sp>
      <p:sp>
        <p:nvSpPr>
          <p:cNvPr id="5" name="Text 2"/>
          <p:cNvSpPr/>
          <p:nvPr/>
        </p:nvSpPr>
        <p:spPr>
          <a:xfrm>
            <a:off x="731520" y="1783080"/>
            <a:ext cx="768096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400" dirty="0">
                <a:solidFill>
                  <a:srgbClr val="FAF5EC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从前你们的意思是要害我，</a:t>
            </a:r>
            <a:endParaRPr lang="en-US" sz="2400" dirty="0"/>
          </a:p>
          <a:p>
            <a:pPr algn="ctr" indent="0" marL="0">
              <a:buNone/>
            </a:pPr>
            <a:r>
              <a:rPr lang="en-US" sz="2400" dirty="0">
                <a:solidFill>
                  <a:srgbClr val="FAF5EC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但神的意思原是好的。</a:t>
            </a:r>
            <a:endParaRPr lang="en-US" sz="2400" dirty="0"/>
          </a:p>
        </p:txBody>
      </p:sp>
      <p:sp>
        <p:nvSpPr>
          <p:cNvPr id="6" name="Text 3"/>
          <p:cNvSpPr/>
          <p:nvPr/>
        </p:nvSpPr>
        <p:spPr>
          <a:xfrm>
            <a:off x="457200" y="292608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B0894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—— 创世记五十 20　·　以弗所书四 31-32</a:t>
            </a:r>
            <a:endParaRPr lang="en-US" sz="1400" dirty="0"/>
          </a:p>
        </p:txBody>
      </p:sp>
      <p:sp>
        <p:nvSpPr>
          <p:cNvPr id="7" name="Shape 4"/>
          <p:cNvSpPr/>
          <p:nvPr/>
        </p:nvSpPr>
        <p:spPr>
          <a:xfrm>
            <a:off x="4114800" y="3429000"/>
            <a:ext cx="914400" cy="13716"/>
          </a:xfrm>
          <a:prstGeom prst="rect">
            <a:avLst/>
          </a:prstGeom>
          <a:solidFill>
            <a:srgbClr val="B0894F"/>
          </a:solidFill>
          <a:ln/>
        </p:spPr>
      </p:sp>
      <p:sp>
        <p:nvSpPr>
          <p:cNvPr id="8" name="Text 5"/>
          <p:cNvSpPr/>
          <p:nvPr/>
        </p:nvSpPr>
        <p:spPr>
          <a:xfrm>
            <a:off x="457200" y="370332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dirty="0">
                <a:solidFill>
                  <a:srgbClr val="CBA968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下周见：第 4 课《成为对的人》</a:t>
            </a:r>
            <a:endParaRPr lang="en-US" sz="1500" dirty="0"/>
          </a:p>
        </p:txBody>
      </p:sp>
      <p:sp>
        <p:nvSpPr>
          <p:cNvPr id="9" name="Text 6"/>
          <p:cNvSpPr/>
          <p:nvPr/>
        </p:nvSpPr>
        <p:spPr>
          <a:xfrm>
            <a:off x="457200" y="461772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9C8E76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磐石之家 · On the Rock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AF5EC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56032"/>
            <a:ext cx="77724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B0894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本课流程  </a:t>
            </a:r>
            <a:pPr indent="0" marL="0">
              <a:buNone/>
            </a:pPr>
            <a:r>
              <a:rPr lang="en-US" sz="1300" dirty="0">
                <a:solidFill>
                  <a:srgbClr val="CBA968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Tonight</a:t>
            </a:r>
            <a:endParaRPr lang="en-US" sz="1300" dirty="0"/>
          </a:p>
        </p:txBody>
      </p:sp>
      <p:sp>
        <p:nvSpPr>
          <p:cNvPr id="4" name="Text 2"/>
          <p:cNvSpPr/>
          <p:nvPr/>
        </p:nvSpPr>
        <p:spPr>
          <a:xfrm>
            <a:off x="502920" y="640080"/>
            <a:ext cx="82296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今晚我们一起走这几步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548640" y="1234440"/>
            <a:ext cx="384048" cy="384048"/>
          </a:xfrm>
          <a:prstGeom prst="ellipse">
            <a:avLst/>
          </a:prstGeom>
          <a:solidFill>
            <a:srgbClr val="FAF5EC"/>
          </a:solidFill>
          <a:ln w="19050">
            <a:solidFill>
              <a:srgbClr val="B0894F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48640" y="1234440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B0894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1143000" y="1234440"/>
            <a:ext cx="18288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破冰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3108960" y="1234440"/>
            <a:ext cx="8229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B0894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15′</a:t>
            </a:r>
            <a:endParaRPr lang="en-US" sz="1500" dirty="0"/>
          </a:p>
        </p:txBody>
      </p:sp>
      <p:sp>
        <p:nvSpPr>
          <p:cNvPr id="9" name="Text 7"/>
          <p:cNvSpPr/>
          <p:nvPr/>
        </p:nvSpPr>
        <p:spPr>
          <a:xfrm>
            <a:off x="4114800" y="1234440"/>
            <a:ext cx="43891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5C5043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家的记忆：传统、口头禅、餐桌规矩</a:t>
            </a:r>
            <a:endParaRPr lang="en-US" sz="1400" dirty="0"/>
          </a:p>
        </p:txBody>
      </p:sp>
      <p:sp>
        <p:nvSpPr>
          <p:cNvPr id="10" name="Shape 8"/>
          <p:cNvSpPr/>
          <p:nvPr/>
        </p:nvSpPr>
        <p:spPr>
          <a:xfrm>
            <a:off x="548640" y="1874520"/>
            <a:ext cx="384048" cy="384048"/>
          </a:xfrm>
          <a:prstGeom prst="ellipse">
            <a:avLst/>
          </a:prstGeom>
          <a:solidFill>
            <a:srgbClr val="B0894F"/>
          </a:solidFill>
          <a:ln w="19050">
            <a:solidFill>
              <a:srgbClr val="B0894F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548640" y="1874520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1143000" y="1874520"/>
            <a:ext cx="18288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短讲</a:t>
            </a:r>
            <a:endParaRPr lang="en-US" sz="1600" dirty="0"/>
          </a:p>
        </p:txBody>
      </p:sp>
      <p:sp>
        <p:nvSpPr>
          <p:cNvPr id="13" name="Text 11"/>
          <p:cNvSpPr/>
          <p:nvPr/>
        </p:nvSpPr>
        <p:spPr>
          <a:xfrm>
            <a:off x="3108960" y="1874520"/>
            <a:ext cx="8229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B0894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25′</a:t>
            </a:r>
            <a:endParaRPr lang="en-US" sz="1500" dirty="0"/>
          </a:p>
        </p:txBody>
      </p:sp>
      <p:sp>
        <p:nvSpPr>
          <p:cNvPr id="14" name="Text 12"/>
          <p:cNvSpPr/>
          <p:nvPr/>
        </p:nvSpPr>
        <p:spPr>
          <a:xfrm>
            <a:off x="4114800" y="1874520"/>
            <a:ext cx="43891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5C5043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我从哪里来：看见塑造，学习饶恕</a:t>
            </a:r>
            <a:endParaRPr lang="en-US" sz="1400" dirty="0"/>
          </a:p>
        </p:txBody>
      </p:sp>
      <p:sp>
        <p:nvSpPr>
          <p:cNvPr id="15" name="Shape 13"/>
          <p:cNvSpPr/>
          <p:nvPr/>
        </p:nvSpPr>
        <p:spPr>
          <a:xfrm>
            <a:off x="548640" y="2514600"/>
            <a:ext cx="384048" cy="384048"/>
          </a:xfrm>
          <a:prstGeom prst="ellipse">
            <a:avLst/>
          </a:prstGeom>
          <a:solidFill>
            <a:srgbClr val="FAF5EC"/>
          </a:solidFill>
          <a:ln w="19050">
            <a:solidFill>
              <a:srgbClr val="B0894F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548640" y="2514600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B0894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400" dirty="0"/>
          </a:p>
        </p:txBody>
      </p:sp>
      <p:sp>
        <p:nvSpPr>
          <p:cNvPr id="17" name="Text 15"/>
          <p:cNvSpPr/>
          <p:nvPr/>
        </p:nvSpPr>
        <p:spPr>
          <a:xfrm>
            <a:off x="1143000" y="2514600"/>
            <a:ext cx="18288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小组深聊</a:t>
            </a:r>
            <a:endParaRPr lang="en-US" sz="1600" dirty="0"/>
          </a:p>
        </p:txBody>
      </p:sp>
      <p:sp>
        <p:nvSpPr>
          <p:cNvPr id="18" name="Text 16"/>
          <p:cNvSpPr/>
          <p:nvPr/>
        </p:nvSpPr>
        <p:spPr>
          <a:xfrm>
            <a:off x="3108960" y="2514600"/>
            <a:ext cx="8229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B0894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40′</a:t>
            </a:r>
            <a:endParaRPr lang="en-US" sz="1500" dirty="0"/>
          </a:p>
        </p:txBody>
      </p:sp>
      <p:sp>
        <p:nvSpPr>
          <p:cNvPr id="19" name="Text 17"/>
          <p:cNvSpPr/>
          <p:nvPr/>
        </p:nvSpPr>
        <p:spPr>
          <a:xfrm>
            <a:off x="4114800" y="2514600"/>
            <a:ext cx="43891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5C5043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同性别小组，安全地说真心话</a:t>
            </a:r>
            <a:endParaRPr lang="en-US" sz="1400" dirty="0"/>
          </a:p>
        </p:txBody>
      </p:sp>
      <p:sp>
        <p:nvSpPr>
          <p:cNvPr id="20" name="Shape 18"/>
          <p:cNvSpPr/>
          <p:nvPr/>
        </p:nvSpPr>
        <p:spPr>
          <a:xfrm>
            <a:off x="548640" y="3154680"/>
            <a:ext cx="384048" cy="384048"/>
          </a:xfrm>
          <a:prstGeom prst="ellipse">
            <a:avLst/>
          </a:prstGeom>
          <a:solidFill>
            <a:srgbClr val="FAF5EC"/>
          </a:solidFill>
          <a:ln w="19050">
            <a:solidFill>
              <a:srgbClr val="B0894F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548640" y="3154680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B0894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400" dirty="0"/>
          </a:p>
        </p:txBody>
      </p:sp>
      <p:sp>
        <p:nvSpPr>
          <p:cNvPr id="22" name="Text 20"/>
          <p:cNvSpPr/>
          <p:nvPr/>
        </p:nvSpPr>
        <p:spPr>
          <a:xfrm>
            <a:off x="1143000" y="3154680"/>
            <a:ext cx="18288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操练 · 回应</a:t>
            </a:r>
            <a:endParaRPr lang="en-US" sz="1600" dirty="0"/>
          </a:p>
        </p:txBody>
      </p:sp>
      <p:sp>
        <p:nvSpPr>
          <p:cNvPr id="23" name="Text 21"/>
          <p:cNvSpPr/>
          <p:nvPr/>
        </p:nvSpPr>
        <p:spPr>
          <a:xfrm>
            <a:off x="3108960" y="3154680"/>
            <a:ext cx="8229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B0894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15′</a:t>
            </a:r>
            <a:endParaRPr lang="en-US" sz="1500" dirty="0"/>
          </a:p>
        </p:txBody>
      </p:sp>
      <p:sp>
        <p:nvSpPr>
          <p:cNvPr id="24" name="Text 22"/>
          <p:cNvSpPr/>
          <p:nvPr/>
        </p:nvSpPr>
        <p:spPr>
          <a:xfrm>
            <a:off x="4114800" y="3154680"/>
            <a:ext cx="43891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5C5043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写一封不寄出的信</a:t>
            </a:r>
            <a:endParaRPr lang="en-US" sz="1400" dirty="0"/>
          </a:p>
        </p:txBody>
      </p:sp>
      <p:sp>
        <p:nvSpPr>
          <p:cNvPr id="25" name="Shape 23"/>
          <p:cNvSpPr/>
          <p:nvPr/>
        </p:nvSpPr>
        <p:spPr>
          <a:xfrm>
            <a:off x="548640" y="3794760"/>
            <a:ext cx="384048" cy="384048"/>
          </a:xfrm>
          <a:prstGeom prst="ellipse">
            <a:avLst/>
          </a:prstGeom>
          <a:solidFill>
            <a:srgbClr val="FAF5EC"/>
          </a:solidFill>
          <a:ln w="19050">
            <a:solidFill>
              <a:srgbClr val="B0894F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548640" y="3794760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B0894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400" dirty="0"/>
          </a:p>
        </p:txBody>
      </p:sp>
      <p:sp>
        <p:nvSpPr>
          <p:cNvPr id="27" name="Text 25"/>
          <p:cNvSpPr/>
          <p:nvPr/>
        </p:nvSpPr>
        <p:spPr>
          <a:xfrm>
            <a:off x="1143000" y="3794760"/>
            <a:ext cx="18288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一起祷告</a:t>
            </a:r>
            <a:endParaRPr lang="en-US" sz="1600" dirty="0"/>
          </a:p>
        </p:txBody>
      </p:sp>
      <p:sp>
        <p:nvSpPr>
          <p:cNvPr id="28" name="Text 26"/>
          <p:cNvSpPr/>
          <p:nvPr/>
        </p:nvSpPr>
        <p:spPr>
          <a:xfrm>
            <a:off x="3108960" y="3794760"/>
            <a:ext cx="8229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B0894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10′</a:t>
            </a:r>
            <a:endParaRPr lang="en-US" sz="1500" dirty="0"/>
          </a:p>
        </p:txBody>
      </p:sp>
      <p:sp>
        <p:nvSpPr>
          <p:cNvPr id="29" name="Text 27"/>
          <p:cNvSpPr/>
          <p:nvPr/>
        </p:nvSpPr>
        <p:spPr>
          <a:xfrm>
            <a:off x="4114800" y="3794760"/>
            <a:ext cx="43891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5C5043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把家庭与伤，温柔地交给神</a:t>
            </a:r>
            <a:endParaRPr lang="en-US" sz="1400" dirty="0"/>
          </a:p>
        </p:txBody>
      </p:sp>
      <p:sp>
        <p:nvSpPr>
          <p:cNvPr id="30" name="Text 28"/>
          <p:cNvSpPr/>
          <p:nvPr/>
        </p:nvSpPr>
        <p:spPr>
          <a:xfrm>
            <a:off x="457200" y="4800600"/>
            <a:ext cx="68580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9C8E76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立在磐石上 · 第3课 我从哪里来</a:t>
            </a:r>
            <a:endParaRPr lang="en-US" sz="1100" dirty="0"/>
          </a:p>
        </p:txBody>
      </p:sp>
      <p:pic>
        <p:nvPicPr>
          <p:cNvPr id="31" name="Image 0" descr="/Users/carolyn/ryan/ontherock.family/首期课程-立根/logo-icon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458200" y="4709160"/>
            <a:ext cx="292608" cy="292608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AF5EC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56032"/>
            <a:ext cx="77724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B0894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破冰 · 15′  </a:t>
            </a:r>
            <a:pPr indent="0" marL="0">
              <a:buNone/>
            </a:pPr>
            <a:r>
              <a:rPr lang="en-US" sz="1300" dirty="0">
                <a:solidFill>
                  <a:srgbClr val="CBA968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Ice-breaker</a:t>
            </a:r>
            <a:endParaRPr lang="en-US" sz="1300" dirty="0"/>
          </a:p>
        </p:txBody>
      </p:sp>
      <p:sp>
        <p:nvSpPr>
          <p:cNvPr id="4" name="Text 2"/>
          <p:cNvSpPr/>
          <p:nvPr/>
        </p:nvSpPr>
        <p:spPr>
          <a:xfrm>
            <a:off x="502920" y="68580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B0894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从温暖好笑的家庭记忆开始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502920" y="1143000"/>
            <a:ext cx="914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5600" dirty="0">
                <a:solidFill>
                  <a:srgbClr val="CBA96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“</a:t>
            </a:r>
            <a:endParaRPr lang="en-US" sz="5600" dirty="0"/>
          </a:p>
        </p:txBody>
      </p:sp>
      <p:sp>
        <p:nvSpPr>
          <p:cNvPr id="6" name="Text 4"/>
          <p:cNvSpPr/>
          <p:nvPr/>
        </p:nvSpPr>
        <p:spPr>
          <a:xfrm>
            <a:off x="640080" y="1691640"/>
            <a:ext cx="777240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说一个「你家的」——</a:t>
            </a:r>
            <a:endParaRPr lang="en-US" sz="2600" dirty="0"/>
          </a:p>
          <a:p>
            <a:pPr indent="0" marL="0">
              <a:buNone/>
            </a:pPr>
            <a:r>
              <a:rPr lang="en-US" sz="2600" b="1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传统、口头禅，或餐桌规矩</a:t>
            </a:r>
            <a:endParaRPr lang="en-US" sz="2600" dirty="0"/>
          </a:p>
        </p:txBody>
      </p:sp>
      <p:sp>
        <p:nvSpPr>
          <p:cNvPr id="7" name="Shape 5"/>
          <p:cNvSpPr/>
          <p:nvPr/>
        </p:nvSpPr>
        <p:spPr>
          <a:xfrm>
            <a:off x="640080" y="3017520"/>
            <a:ext cx="2377440" cy="502920"/>
          </a:xfrm>
          <a:prstGeom prst="roundRect">
            <a:avLst>
              <a:gd name="adj" fmla="val 18182"/>
            </a:avLst>
          </a:prstGeom>
          <a:solidFill>
            <a:srgbClr val="F4ECDD"/>
          </a:solidFill>
          <a:ln w="12700">
            <a:solidFill>
              <a:srgbClr val="CBA968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640080" y="3017520"/>
            <a:ext cx="23774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家的传统</a:t>
            </a:r>
            <a:endParaRPr lang="en-US" sz="1400" dirty="0"/>
          </a:p>
        </p:txBody>
      </p:sp>
      <p:sp>
        <p:nvSpPr>
          <p:cNvPr id="9" name="Shape 7"/>
          <p:cNvSpPr/>
          <p:nvPr/>
        </p:nvSpPr>
        <p:spPr>
          <a:xfrm>
            <a:off x="3337560" y="3017520"/>
            <a:ext cx="2377440" cy="502920"/>
          </a:xfrm>
          <a:prstGeom prst="roundRect">
            <a:avLst>
              <a:gd name="adj" fmla="val 18182"/>
            </a:avLst>
          </a:prstGeom>
          <a:solidFill>
            <a:srgbClr val="F4ECDD"/>
          </a:solidFill>
          <a:ln w="12700">
            <a:solidFill>
              <a:srgbClr val="CBA968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3337560" y="3017520"/>
            <a:ext cx="23774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爸妈的口头禅</a:t>
            </a:r>
            <a:endParaRPr lang="en-US" sz="1400" dirty="0"/>
          </a:p>
        </p:txBody>
      </p:sp>
      <p:sp>
        <p:nvSpPr>
          <p:cNvPr id="11" name="Shape 9"/>
          <p:cNvSpPr/>
          <p:nvPr/>
        </p:nvSpPr>
        <p:spPr>
          <a:xfrm>
            <a:off x="6035040" y="3017520"/>
            <a:ext cx="2377440" cy="502920"/>
          </a:xfrm>
          <a:prstGeom prst="roundRect">
            <a:avLst>
              <a:gd name="adj" fmla="val 18182"/>
            </a:avLst>
          </a:prstGeom>
          <a:solidFill>
            <a:srgbClr val="F4ECDD"/>
          </a:solidFill>
          <a:ln w="12700">
            <a:solidFill>
              <a:srgbClr val="CBA968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6035040" y="3017520"/>
            <a:ext cx="23774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餐桌上的规矩</a:t>
            </a:r>
            <a:endParaRPr lang="en-US" sz="1400" dirty="0"/>
          </a:p>
        </p:txBody>
      </p:sp>
      <p:sp>
        <p:nvSpPr>
          <p:cNvPr id="13" name="Text 11"/>
          <p:cNvSpPr/>
          <p:nvPr/>
        </p:nvSpPr>
        <p:spPr>
          <a:xfrm>
            <a:off x="640080" y="3840480"/>
            <a:ext cx="7772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7A5F37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每个家都塑造了我们 —— 有些是礼物，有些是功课。</a:t>
            </a:r>
            <a:endParaRPr lang="en-US" sz="1500" dirty="0"/>
          </a:p>
        </p:txBody>
      </p:sp>
      <p:sp>
        <p:nvSpPr>
          <p:cNvPr id="14" name="Text 12"/>
          <p:cNvSpPr/>
          <p:nvPr/>
        </p:nvSpPr>
        <p:spPr>
          <a:xfrm>
            <a:off x="640080" y="4206240"/>
            <a:ext cx="7772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5C5043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（今晚不比惨、不控告，只是一起诚实地「看见」）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457200" y="4800600"/>
            <a:ext cx="68580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9C8E76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立在磐石上 · 第3课 我从哪里来</a:t>
            </a:r>
            <a:endParaRPr lang="en-US" sz="1100" dirty="0"/>
          </a:p>
        </p:txBody>
      </p:sp>
      <p:pic>
        <p:nvPicPr>
          <p:cNvPr id="16" name="Image 0" descr="/Users/carolyn/ryan/ontherock.family/首期课程-立根/logo-icon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458200" y="4709160"/>
            <a:ext cx="292608" cy="292608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2E261C"/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914400"/>
            <a:ext cx="109728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400" dirty="0">
                <a:solidFill>
                  <a:srgbClr val="B0894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“</a:t>
            </a:r>
            <a:endParaRPr lang="en-US" sz="6400" dirty="0"/>
          </a:p>
        </p:txBody>
      </p:sp>
      <p:sp>
        <p:nvSpPr>
          <p:cNvPr id="4" name="Text 2"/>
          <p:cNvSpPr/>
          <p:nvPr/>
        </p:nvSpPr>
        <p:spPr>
          <a:xfrm>
            <a:off x="640080" y="1691640"/>
            <a:ext cx="786384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800" dirty="0">
                <a:solidFill>
                  <a:srgbClr val="FAF5EC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你无法选择你的原生家庭，</a:t>
            </a:r>
            <a:endParaRPr lang="en-US" sz="2800" dirty="0"/>
          </a:p>
          <a:p>
            <a:pPr algn="ctr" indent="0" marL="0">
              <a:buNone/>
            </a:pPr>
            <a:r>
              <a:rPr lang="en-US" sz="2800" dirty="0">
                <a:solidFill>
                  <a:srgbClr val="FAF5EC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但你可以选择让它在你身上停在哪里。</a:t>
            </a:r>
            <a:endParaRPr lang="en-US" sz="2800" dirty="0"/>
          </a:p>
        </p:txBody>
      </p:sp>
      <p:sp>
        <p:nvSpPr>
          <p:cNvPr id="5" name="Shape 3"/>
          <p:cNvSpPr/>
          <p:nvPr/>
        </p:nvSpPr>
        <p:spPr>
          <a:xfrm>
            <a:off x="4114800" y="3246120"/>
            <a:ext cx="914400" cy="13716"/>
          </a:xfrm>
          <a:prstGeom prst="rect">
            <a:avLst/>
          </a:prstGeom>
          <a:solidFill>
            <a:srgbClr val="B0894F"/>
          </a:solidFill>
          <a:ln/>
        </p:spPr>
      </p:sp>
      <p:sp>
        <p:nvSpPr>
          <p:cNvPr id="6" name="Text 4"/>
          <p:cNvSpPr/>
          <p:nvPr/>
        </p:nvSpPr>
        <p:spPr>
          <a:xfrm>
            <a:off x="457200" y="34290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CBA968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本课中心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AF5EC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56032"/>
            <a:ext cx="77724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B0894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短讲 · 25′  </a:t>
            </a:r>
            <a:pPr indent="0" marL="0">
              <a:buNone/>
            </a:pPr>
            <a:r>
              <a:rPr lang="en-US" sz="1300" dirty="0">
                <a:solidFill>
                  <a:srgbClr val="CBA968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Message</a:t>
            </a:r>
            <a:endParaRPr lang="en-US" sz="1300" dirty="0"/>
          </a:p>
        </p:txBody>
      </p:sp>
      <p:sp>
        <p:nvSpPr>
          <p:cNvPr id="4" name="Text 2"/>
          <p:cNvSpPr/>
          <p:nvPr/>
        </p:nvSpPr>
        <p:spPr>
          <a:xfrm>
            <a:off x="502920" y="685800"/>
            <a:ext cx="82296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家庭塑造我们，超过我们以为的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502920" y="118872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5C5043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这些，很多是从家里「学」来的 —— 常常不自觉：</a:t>
            </a:r>
            <a:endParaRPr lang="en-US" sz="1500" dirty="0"/>
          </a:p>
        </p:txBody>
      </p:sp>
      <p:sp>
        <p:nvSpPr>
          <p:cNvPr id="6" name="Shape 4"/>
          <p:cNvSpPr/>
          <p:nvPr/>
        </p:nvSpPr>
        <p:spPr>
          <a:xfrm>
            <a:off x="502920" y="1737360"/>
            <a:ext cx="2606040" cy="2148840"/>
          </a:xfrm>
          <a:prstGeom prst="roundRect">
            <a:avLst>
              <a:gd name="adj" fmla="val 3404"/>
            </a:avLst>
          </a:prstGeom>
          <a:solidFill>
            <a:srgbClr val="F4ECDD"/>
          </a:solidFill>
          <a:ln/>
        </p:spPr>
      </p:sp>
      <p:sp>
        <p:nvSpPr>
          <p:cNvPr id="7" name="Shape 5"/>
          <p:cNvSpPr/>
          <p:nvPr/>
        </p:nvSpPr>
        <p:spPr>
          <a:xfrm>
            <a:off x="502920" y="1737360"/>
            <a:ext cx="2606040" cy="73152"/>
          </a:xfrm>
          <a:prstGeom prst="rect">
            <a:avLst/>
          </a:prstGeom>
          <a:solidFill>
            <a:srgbClr val="B0894F"/>
          </a:solidFill>
          <a:ln/>
        </p:spPr>
      </p:sp>
      <p:sp>
        <p:nvSpPr>
          <p:cNvPr id="8" name="Text 6"/>
          <p:cNvSpPr/>
          <p:nvPr/>
        </p:nvSpPr>
        <p:spPr>
          <a:xfrm>
            <a:off x="685800" y="2011680"/>
            <a:ext cx="22402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怎么表达爱</a:t>
            </a:r>
            <a:endParaRPr lang="en-US" sz="1700" dirty="0"/>
          </a:p>
        </p:txBody>
      </p:sp>
      <p:sp>
        <p:nvSpPr>
          <p:cNvPr id="9" name="Text 7"/>
          <p:cNvSpPr/>
          <p:nvPr/>
        </p:nvSpPr>
        <p:spPr>
          <a:xfrm>
            <a:off x="685800" y="2560320"/>
            <a:ext cx="224028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5C5043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是拥抱说出口，</a:t>
            </a:r>
            <a:endParaRPr lang="en-US" sz="1400" dirty="0"/>
          </a:p>
          <a:p>
            <a:pPr indent="0" marL="0">
              <a:buNone/>
            </a:pPr>
            <a:r>
              <a:rPr lang="en-US" sz="1400" dirty="0">
                <a:solidFill>
                  <a:srgbClr val="5C5043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还是默默做事、</a:t>
            </a:r>
            <a:endParaRPr lang="en-US" sz="1400" dirty="0"/>
          </a:p>
          <a:p>
            <a:pPr indent="0" marL="0">
              <a:buNone/>
            </a:pPr>
            <a:r>
              <a:rPr lang="en-US" sz="1400" dirty="0">
                <a:solidFill>
                  <a:srgbClr val="5C5043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从不明说？</a:t>
            </a:r>
            <a:endParaRPr lang="en-US" sz="1400" dirty="0"/>
          </a:p>
        </p:txBody>
      </p:sp>
      <p:sp>
        <p:nvSpPr>
          <p:cNvPr id="10" name="Shape 8"/>
          <p:cNvSpPr/>
          <p:nvPr/>
        </p:nvSpPr>
        <p:spPr>
          <a:xfrm>
            <a:off x="3291840" y="1737360"/>
            <a:ext cx="2606040" cy="2148840"/>
          </a:xfrm>
          <a:prstGeom prst="roundRect">
            <a:avLst>
              <a:gd name="adj" fmla="val 3404"/>
            </a:avLst>
          </a:prstGeom>
          <a:solidFill>
            <a:srgbClr val="F4ECDD"/>
          </a:solidFill>
          <a:ln/>
        </p:spPr>
      </p:sp>
      <p:sp>
        <p:nvSpPr>
          <p:cNvPr id="11" name="Shape 9"/>
          <p:cNvSpPr/>
          <p:nvPr/>
        </p:nvSpPr>
        <p:spPr>
          <a:xfrm>
            <a:off x="3291840" y="1737360"/>
            <a:ext cx="2606040" cy="73152"/>
          </a:xfrm>
          <a:prstGeom prst="rect">
            <a:avLst/>
          </a:prstGeom>
          <a:solidFill>
            <a:srgbClr val="B0894F"/>
          </a:solidFill>
          <a:ln/>
        </p:spPr>
      </p:sp>
      <p:sp>
        <p:nvSpPr>
          <p:cNvPr id="12" name="Text 10"/>
          <p:cNvSpPr/>
          <p:nvPr/>
        </p:nvSpPr>
        <p:spPr>
          <a:xfrm>
            <a:off x="3474720" y="2011680"/>
            <a:ext cx="22402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怎么处理冲突</a:t>
            </a:r>
            <a:endParaRPr lang="en-US" sz="1700" dirty="0"/>
          </a:p>
        </p:txBody>
      </p:sp>
      <p:sp>
        <p:nvSpPr>
          <p:cNvPr id="13" name="Text 11"/>
          <p:cNvSpPr/>
          <p:nvPr/>
        </p:nvSpPr>
        <p:spPr>
          <a:xfrm>
            <a:off x="3474720" y="2560320"/>
            <a:ext cx="224028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5C5043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是摔门冷战，</a:t>
            </a:r>
            <a:endParaRPr lang="en-US" sz="1400" dirty="0"/>
          </a:p>
          <a:p>
            <a:pPr indent="0" marL="0">
              <a:buNone/>
            </a:pPr>
            <a:r>
              <a:rPr lang="en-US" sz="1400" dirty="0">
                <a:solidFill>
                  <a:srgbClr val="5C5043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是大声争吵，</a:t>
            </a:r>
            <a:endParaRPr lang="en-US" sz="1400" dirty="0"/>
          </a:p>
          <a:p>
            <a:pPr indent="0" marL="0">
              <a:buNone/>
            </a:pPr>
            <a:r>
              <a:rPr lang="en-US" sz="1400" dirty="0">
                <a:solidFill>
                  <a:srgbClr val="5C5043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还是当没发生？</a:t>
            </a:r>
            <a:endParaRPr lang="en-US" sz="1400" dirty="0"/>
          </a:p>
        </p:txBody>
      </p:sp>
      <p:sp>
        <p:nvSpPr>
          <p:cNvPr id="14" name="Shape 12"/>
          <p:cNvSpPr/>
          <p:nvPr/>
        </p:nvSpPr>
        <p:spPr>
          <a:xfrm>
            <a:off x="6080760" y="1737360"/>
            <a:ext cx="2606040" cy="2148840"/>
          </a:xfrm>
          <a:prstGeom prst="roundRect">
            <a:avLst>
              <a:gd name="adj" fmla="val 3404"/>
            </a:avLst>
          </a:prstGeom>
          <a:solidFill>
            <a:srgbClr val="33291E"/>
          </a:solidFill>
          <a:ln/>
        </p:spPr>
      </p:sp>
      <p:sp>
        <p:nvSpPr>
          <p:cNvPr id="15" name="Shape 13"/>
          <p:cNvSpPr/>
          <p:nvPr/>
        </p:nvSpPr>
        <p:spPr>
          <a:xfrm>
            <a:off x="6080760" y="1737360"/>
            <a:ext cx="2606040" cy="73152"/>
          </a:xfrm>
          <a:prstGeom prst="rect">
            <a:avLst/>
          </a:prstGeom>
          <a:solidFill>
            <a:srgbClr val="B0894F"/>
          </a:solidFill>
          <a:ln/>
        </p:spPr>
      </p:sp>
      <p:sp>
        <p:nvSpPr>
          <p:cNvPr id="16" name="Text 14"/>
          <p:cNvSpPr/>
          <p:nvPr/>
        </p:nvSpPr>
        <p:spPr>
          <a:xfrm>
            <a:off x="6263640" y="2011680"/>
            <a:ext cx="22402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CBA968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怎么看自己</a:t>
            </a:r>
            <a:endParaRPr lang="en-US" sz="1700" dirty="0"/>
          </a:p>
        </p:txBody>
      </p:sp>
      <p:sp>
        <p:nvSpPr>
          <p:cNvPr id="17" name="Text 15"/>
          <p:cNvSpPr/>
          <p:nvPr/>
        </p:nvSpPr>
        <p:spPr>
          <a:xfrm>
            <a:off x="6263640" y="2560320"/>
            <a:ext cx="224028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FAF5EC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「我够好吗？」</a:t>
            </a:r>
            <a:endParaRPr lang="en-US" sz="1400" dirty="0"/>
          </a:p>
          <a:p>
            <a:pPr indent="0" marL="0">
              <a:buNone/>
            </a:pPr>
            <a:r>
              <a:rPr lang="en-US" sz="1400" dirty="0">
                <a:solidFill>
                  <a:srgbClr val="FAF5EC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这个答案，最早</a:t>
            </a:r>
            <a:endParaRPr lang="en-US" sz="1400" dirty="0"/>
          </a:p>
          <a:p>
            <a:pPr indent="0" marL="0">
              <a:buNone/>
            </a:pPr>
            <a:r>
              <a:rPr lang="en-US" sz="1400" dirty="0">
                <a:solidFill>
                  <a:srgbClr val="FAF5EC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是家给你的。</a:t>
            </a:r>
            <a:endParaRPr lang="en-US" sz="1400" dirty="0"/>
          </a:p>
        </p:txBody>
      </p:sp>
      <p:sp>
        <p:nvSpPr>
          <p:cNvPr id="18" name="Text 16"/>
          <p:cNvSpPr/>
          <p:nvPr/>
        </p:nvSpPr>
        <p:spPr>
          <a:xfrm>
            <a:off x="502920" y="4114800"/>
            <a:ext cx="81381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i="1" dirty="0">
                <a:solidFill>
                  <a:srgbClr val="5C5043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看见，是改变的第一步。</a:t>
            </a:r>
            <a:endParaRPr lang="en-US" sz="1500" dirty="0"/>
          </a:p>
        </p:txBody>
      </p:sp>
      <p:sp>
        <p:nvSpPr>
          <p:cNvPr id="19" name="Text 17"/>
          <p:cNvSpPr/>
          <p:nvPr/>
        </p:nvSpPr>
        <p:spPr>
          <a:xfrm>
            <a:off x="457200" y="4800600"/>
            <a:ext cx="68580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9C8E76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立在磐石上 · 第3课 我从哪里来</a:t>
            </a:r>
            <a:endParaRPr lang="en-US" sz="1100" dirty="0"/>
          </a:p>
        </p:txBody>
      </p:sp>
      <p:pic>
        <p:nvPicPr>
          <p:cNvPr id="20" name="Image 0" descr="/Users/carolyn/ryan/ontherock.family/首期课程-立根/logo-icon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458200" y="4709160"/>
            <a:ext cx="292608" cy="292608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AF5EC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56032"/>
            <a:ext cx="77724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B0894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短讲 · 25′  </a:t>
            </a:r>
            <a:pPr indent="0" marL="0">
              <a:buNone/>
            </a:pPr>
            <a:r>
              <a:rPr lang="en-US" sz="1300" dirty="0">
                <a:solidFill>
                  <a:srgbClr val="CBA968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Message</a:t>
            </a:r>
            <a:endParaRPr lang="en-US" sz="1300" dirty="0"/>
          </a:p>
        </p:txBody>
      </p:sp>
      <p:sp>
        <p:nvSpPr>
          <p:cNvPr id="4" name="Text 2"/>
          <p:cNvSpPr/>
          <p:nvPr/>
        </p:nvSpPr>
        <p:spPr>
          <a:xfrm>
            <a:off x="502920" y="685800"/>
            <a:ext cx="82296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离家，是一个「看清」的机会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502920" y="118872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5C5043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住在家里看不清，离开了才看得见——</a:t>
            </a:r>
            <a:endParaRPr lang="en-US" sz="1500" dirty="0"/>
          </a:p>
        </p:txBody>
      </p:sp>
      <p:sp>
        <p:nvSpPr>
          <p:cNvPr id="6" name="Shape 4"/>
          <p:cNvSpPr/>
          <p:nvPr/>
        </p:nvSpPr>
        <p:spPr>
          <a:xfrm>
            <a:off x="502920" y="1645920"/>
            <a:ext cx="3840480" cy="2560320"/>
          </a:xfrm>
          <a:prstGeom prst="rect">
            <a:avLst/>
          </a:prstGeom>
          <a:solidFill>
            <a:srgbClr val="F4ECDD"/>
          </a:solidFill>
          <a:ln/>
        </p:spPr>
      </p:sp>
      <p:sp>
        <p:nvSpPr>
          <p:cNvPr id="7" name="Shape 5"/>
          <p:cNvSpPr/>
          <p:nvPr/>
        </p:nvSpPr>
        <p:spPr>
          <a:xfrm>
            <a:off x="502920" y="1645920"/>
            <a:ext cx="3840480" cy="91440"/>
          </a:xfrm>
          <a:prstGeom prst="rect">
            <a:avLst/>
          </a:prstGeom>
          <a:solidFill>
            <a:srgbClr val="5C5043"/>
          </a:solidFill>
          <a:ln/>
        </p:spPr>
      </p:sp>
      <p:sp>
        <p:nvSpPr>
          <p:cNvPr id="8" name="Text 6"/>
          <p:cNvSpPr/>
          <p:nvPr/>
        </p:nvSpPr>
        <p:spPr>
          <a:xfrm>
            <a:off x="777240" y="1965960"/>
            <a:ext cx="32918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哪些是祝福</a:t>
            </a:r>
            <a:endParaRPr lang="en-US" sz="1800" dirty="0"/>
          </a:p>
        </p:txBody>
      </p:sp>
      <p:sp>
        <p:nvSpPr>
          <p:cNvPr id="9" name="Text 7"/>
          <p:cNvSpPr/>
          <p:nvPr/>
        </p:nvSpPr>
        <p:spPr>
          <a:xfrm>
            <a:off x="777240" y="2514600"/>
            <a:ext cx="3291840" cy="1554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5C5043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家给你的爱、榜样</a:t>
            </a:r>
            <a:endParaRPr lang="en-US" sz="1500" dirty="0"/>
          </a:p>
          <a:p>
            <a:pPr indent="0" marL="0">
              <a:buNone/>
            </a:pPr>
            <a:r>
              <a:rPr lang="en-US" sz="1500" dirty="0">
                <a:solidFill>
                  <a:srgbClr val="5C5043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与好的传承。</a:t>
            </a:r>
            <a:endParaRPr lang="en-US" sz="1500" dirty="0"/>
          </a:p>
          <a:p>
            <a:pPr indent="0" marL="0">
              <a:buNone/>
            </a:pPr>
            <a:endParaRPr lang="en-US" sz="1500" dirty="0"/>
          </a:p>
          <a:p>
            <a:pPr indent="0" marL="0">
              <a:buNone/>
            </a:pPr>
            <a:r>
              <a:rPr lang="en-US" sz="1500" dirty="0">
                <a:solidFill>
                  <a:srgbClr val="5C5043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要珍惜，</a:t>
            </a:r>
            <a:endParaRPr lang="en-US" sz="1500" dirty="0"/>
          </a:p>
          <a:p>
            <a:pPr indent="0" marL="0">
              <a:buNone/>
            </a:pPr>
            <a:r>
              <a:rPr lang="en-US" sz="1500" dirty="0">
                <a:solidFill>
                  <a:srgbClr val="5C5043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将来也传下去。</a:t>
            </a:r>
            <a:endParaRPr lang="en-US" sz="1500" dirty="0"/>
          </a:p>
        </p:txBody>
      </p:sp>
      <p:sp>
        <p:nvSpPr>
          <p:cNvPr id="10" name="Shape 8"/>
          <p:cNvSpPr/>
          <p:nvPr/>
        </p:nvSpPr>
        <p:spPr>
          <a:xfrm>
            <a:off x="4709160" y="1645920"/>
            <a:ext cx="3931920" cy="2560320"/>
          </a:xfrm>
          <a:prstGeom prst="rect">
            <a:avLst/>
          </a:prstGeom>
          <a:solidFill>
            <a:srgbClr val="33291E"/>
          </a:solidFill>
          <a:ln/>
        </p:spPr>
      </p:sp>
      <p:sp>
        <p:nvSpPr>
          <p:cNvPr id="11" name="Shape 9"/>
          <p:cNvSpPr/>
          <p:nvPr/>
        </p:nvSpPr>
        <p:spPr>
          <a:xfrm>
            <a:off x="4709160" y="1645920"/>
            <a:ext cx="3931920" cy="91440"/>
          </a:xfrm>
          <a:prstGeom prst="rect">
            <a:avLst/>
          </a:prstGeom>
          <a:solidFill>
            <a:srgbClr val="B0894F"/>
          </a:solidFill>
          <a:ln/>
        </p:spPr>
      </p:sp>
      <p:sp>
        <p:nvSpPr>
          <p:cNvPr id="12" name="Text 10"/>
          <p:cNvSpPr/>
          <p:nvPr/>
        </p:nvSpPr>
        <p:spPr>
          <a:xfrm>
            <a:off x="4983480" y="1965960"/>
            <a:ext cx="33832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CBA968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哪些是伤</a:t>
            </a:r>
            <a:endParaRPr lang="en-US" sz="1800" dirty="0"/>
          </a:p>
        </p:txBody>
      </p:sp>
      <p:sp>
        <p:nvSpPr>
          <p:cNvPr id="13" name="Text 11"/>
          <p:cNvSpPr/>
          <p:nvPr/>
        </p:nvSpPr>
        <p:spPr>
          <a:xfrm>
            <a:off x="4983480" y="2514600"/>
            <a:ext cx="3383280" cy="1554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FAF5EC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那些还隐隐作痛的</a:t>
            </a:r>
            <a:endParaRPr lang="en-US" sz="1500" dirty="0"/>
          </a:p>
          <a:p>
            <a:pPr indent="0" marL="0">
              <a:buNone/>
            </a:pPr>
            <a:r>
              <a:rPr lang="en-US" sz="1500" dirty="0">
                <a:solidFill>
                  <a:srgbClr val="FAF5EC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记忆与模式。</a:t>
            </a:r>
            <a:endParaRPr lang="en-US" sz="1500" dirty="0"/>
          </a:p>
          <a:p>
            <a:pPr indent="0" marL="0">
              <a:buNone/>
            </a:pPr>
            <a:endParaRPr lang="en-US" sz="1500" dirty="0"/>
          </a:p>
          <a:p>
            <a:pPr indent="0" marL="0">
              <a:buNone/>
            </a:pPr>
            <a:r>
              <a:rPr lang="en-US" sz="1500" dirty="0">
                <a:solidFill>
                  <a:srgbClr val="FAF5EC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要在主里处理，</a:t>
            </a:r>
            <a:endParaRPr lang="en-US" sz="1500" dirty="0"/>
          </a:p>
          <a:p>
            <a:pPr indent="0" marL="0">
              <a:buNone/>
            </a:pPr>
            <a:r>
              <a:rPr lang="en-US" sz="1500" dirty="0">
                <a:solidFill>
                  <a:srgbClr val="FAF5EC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不带进未来的关系。</a:t>
            </a:r>
            <a:endParaRPr lang="en-US" sz="1500" dirty="0"/>
          </a:p>
        </p:txBody>
      </p:sp>
      <p:sp>
        <p:nvSpPr>
          <p:cNvPr id="14" name="Text 12"/>
          <p:cNvSpPr/>
          <p:nvPr/>
        </p:nvSpPr>
        <p:spPr>
          <a:xfrm>
            <a:off x="457200" y="4800600"/>
            <a:ext cx="68580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9C8E76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立在磐石上 · 第3课 我从哪里来</a:t>
            </a:r>
            <a:endParaRPr lang="en-US" sz="1100" dirty="0"/>
          </a:p>
        </p:txBody>
      </p:sp>
      <p:pic>
        <p:nvPicPr>
          <p:cNvPr id="15" name="Image 0" descr="/Users/carolyn/ryan/ontherock.family/首期课程-立根/logo-icon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458200" y="4709160"/>
            <a:ext cx="292608" cy="292608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AF5EC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56032"/>
            <a:ext cx="77724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B0894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短讲 · 25′  </a:t>
            </a:r>
            <a:pPr indent="0" marL="0">
              <a:buNone/>
            </a:pPr>
            <a:r>
              <a:rPr lang="en-US" sz="1300" dirty="0">
                <a:solidFill>
                  <a:srgbClr val="CBA968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Message</a:t>
            </a:r>
            <a:endParaRPr lang="en-US" sz="1300" dirty="0"/>
          </a:p>
        </p:txBody>
      </p:sp>
      <p:sp>
        <p:nvSpPr>
          <p:cNvPr id="4" name="Text 2"/>
          <p:cNvSpPr/>
          <p:nvPr/>
        </p:nvSpPr>
        <p:spPr>
          <a:xfrm>
            <a:off x="502920" y="685800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诚实，不是控告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502920" y="1371600"/>
            <a:ext cx="8138160" cy="2011680"/>
          </a:xfrm>
          <a:prstGeom prst="roundRect">
            <a:avLst>
              <a:gd name="adj" fmla="val 3636"/>
            </a:avLst>
          </a:prstGeom>
          <a:solidFill>
            <a:srgbClr val="F4ECDD"/>
          </a:solidFill>
          <a:ln/>
        </p:spPr>
      </p:sp>
      <p:sp>
        <p:nvSpPr>
          <p:cNvPr id="6" name="Text 4"/>
          <p:cNvSpPr/>
          <p:nvPr/>
        </p:nvSpPr>
        <p:spPr>
          <a:xfrm>
            <a:off x="822960" y="1600200"/>
            <a:ext cx="74980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5C5043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看见父母的不完美，不是为了怪他们——</a:t>
            </a:r>
            <a:endParaRPr lang="en-US" sz="1600" dirty="0"/>
          </a:p>
        </p:txBody>
      </p:sp>
      <p:sp>
        <p:nvSpPr>
          <p:cNvPr id="7" name="Text 5"/>
          <p:cNvSpPr/>
          <p:nvPr/>
        </p:nvSpPr>
        <p:spPr>
          <a:xfrm>
            <a:off x="822960" y="2057400"/>
            <a:ext cx="74980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「是为了自己得自由。」</a:t>
            </a:r>
            <a:endParaRPr lang="en-US" sz="2400" dirty="0"/>
          </a:p>
        </p:txBody>
      </p:sp>
      <p:sp>
        <p:nvSpPr>
          <p:cNvPr id="8" name="Text 6"/>
          <p:cNvSpPr/>
          <p:nvPr/>
        </p:nvSpPr>
        <p:spPr>
          <a:xfrm>
            <a:off x="822960" y="2697480"/>
            <a:ext cx="74980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dirty="0">
                <a:solidFill>
                  <a:srgbClr val="7A5F37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他们也是带着自己的伤，在爱你。</a:t>
            </a:r>
            <a:endParaRPr lang="en-US" sz="1700" dirty="0"/>
          </a:p>
        </p:txBody>
      </p:sp>
      <p:sp>
        <p:nvSpPr>
          <p:cNvPr id="9" name="Text 7"/>
          <p:cNvSpPr/>
          <p:nvPr/>
        </p:nvSpPr>
        <p:spPr>
          <a:xfrm>
            <a:off x="502920" y="3794760"/>
            <a:ext cx="81381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i="1" dirty="0">
                <a:solidFill>
                  <a:srgbClr val="5C5043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在神面前诚实，是医治的起点 —— 不是家庭批斗会。</a:t>
            </a:r>
            <a:endParaRPr lang="en-US" sz="1500" dirty="0"/>
          </a:p>
        </p:txBody>
      </p:sp>
      <p:sp>
        <p:nvSpPr>
          <p:cNvPr id="10" name="Text 8"/>
          <p:cNvSpPr/>
          <p:nvPr/>
        </p:nvSpPr>
        <p:spPr>
          <a:xfrm>
            <a:off x="457200" y="4800600"/>
            <a:ext cx="68580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9C8E76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立在磐石上 · 第3课 我从哪里来</a:t>
            </a:r>
            <a:endParaRPr lang="en-US" sz="1100" dirty="0"/>
          </a:p>
        </p:txBody>
      </p:sp>
      <p:pic>
        <p:nvPicPr>
          <p:cNvPr id="11" name="Image 0" descr="/Users/carolyn/ryan/ontherock.family/首期课程-立根/logo-icon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458200" y="4709160"/>
            <a:ext cx="292608" cy="292608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AF5EC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56032"/>
            <a:ext cx="77724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B0894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短讲 · 25′  </a:t>
            </a:r>
            <a:pPr indent="0" marL="0">
              <a:buNone/>
            </a:pPr>
            <a:r>
              <a:rPr lang="en-US" sz="1300" dirty="0">
                <a:solidFill>
                  <a:srgbClr val="CBA968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Message</a:t>
            </a:r>
            <a:endParaRPr lang="en-US" sz="1300" dirty="0"/>
          </a:p>
        </p:txBody>
      </p:sp>
      <p:sp>
        <p:nvSpPr>
          <p:cNvPr id="4" name="Text 2"/>
          <p:cNvSpPr/>
          <p:nvPr/>
        </p:nvSpPr>
        <p:spPr>
          <a:xfrm>
            <a:off x="502920" y="685800"/>
            <a:ext cx="82296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约瑟的榜样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502920" y="1280160"/>
            <a:ext cx="8138160" cy="2148840"/>
          </a:xfrm>
          <a:prstGeom prst="roundRect">
            <a:avLst>
              <a:gd name="adj" fmla="val 3404"/>
            </a:avLst>
          </a:prstGeom>
          <a:solidFill>
            <a:srgbClr val="33291E"/>
          </a:solidFill>
          <a:ln/>
        </p:spPr>
      </p:sp>
      <p:sp>
        <p:nvSpPr>
          <p:cNvPr id="6" name="Text 4"/>
          <p:cNvSpPr/>
          <p:nvPr/>
        </p:nvSpPr>
        <p:spPr>
          <a:xfrm>
            <a:off x="868680" y="1600200"/>
            <a:ext cx="740664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dirty="0">
                <a:solidFill>
                  <a:srgbClr val="FAF5EC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从前你们的意思是要害我，</a:t>
            </a:r>
            <a:endParaRPr lang="en-US" sz="2200" dirty="0"/>
          </a:p>
          <a:p>
            <a:pPr algn="ctr" indent="0" marL="0">
              <a:buNone/>
            </a:pPr>
            <a:r>
              <a:rPr lang="en-US" sz="2200" dirty="0">
                <a:solidFill>
                  <a:srgbClr val="FAF5EC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但神的意思原是好的。</a:t>
            </a:r>
            <a:endParaRPr lang="en-US" sz="2200" dirty="0"/>
          </a:p>
        </p:txBody>
      </p:sp>
      <p:sp>
        <p:nvSpPr>
          <p:cNvPr id="7" name="Text 5"/>
          <p:cNvSpPr/>
          <p:nvPr/>
        </p:nvSpPr>
        <p:spPr>
          <a:xfrm>
            <a:off x="868680" y="2880360"/>
            <a:ext cx="7406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CBA968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—— 创世记五十 20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502920" y="3703320"/>
            <a:ext cx="81381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7A5F37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神能把伤，变成塑造。</a:t>
            </a:r>
            <a:endParaRPr lang="en-US" sz="1800" dirty="0"/>
          </a:p>
        </p:txBody>
      </p:sp>
      <p:sp>
        <p:nvSpPr>
          <p:cNvPr id="9" name="Text 7"/>
          <p:cNvSpPr/>
          <p:nvPr/>
        </p:nvSpPr>
        <p:spPr>
          <a:xfrm>
            <a:off x="502920" y="4114800"/>
            <a:ext cx="81381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5C5043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（被兄弟出卖、受尽苦的约瑟，最终这样回望自己的家）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457200" y="4800600"/>
            <a:ext cx="68580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9C8E76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立在磐石上 · 第3课 我从哪里来</a:t>
            </a:r>
            <a:endParaRPr lang="en-US" sz="1100" dirty="0"/>
          </a:p>
        </p:txBody>
      </p:sp>
      <p:pic>
        <p:nvPicPr>
          <p:cNvPr id="11" name="Image 0" descr="/Users/carolyn/ryan/ontherock.family/首期课程-立根/logo-icon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458200" y="4709160"/>
            <a:ext cx="292608" cy="292608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AF5EC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56032"/>
            <a:ext cx="77724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B0894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短讲 · 25′  </a:t>
            </a:r>
            <a:pPr indent="0" marL="0">
              <a:buNone/>
            </a:pPr>
            <a:r>
              <a:rPr lang="en-US" sz="1300" dirty="0">
                <a:solidFill>
                  <a:srgbClr val="CBA968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Message</a:t>
            </a:r>
            <a:endParaRPr lang="en-US" sz="1300" dirty="0"/>
          </a:p>
        </p:txBody>
      </p:sp>
      <p:sp>
        <p:nvSpPr>
          <p:cNvPr id="4" name="Text 2"/>
          <p:cNvSpPr/>
          <p:nvPr/>
        </p:nvSpPr>
        <p:spPr>
          <a:xfrm>
            <a:off x="502920" y="685800"/>
            <a:ext cx="82296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饶恕，是给自己的礼物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502920" y="1280160"/>
            <a:ext cx="3840480" cy="2468880"/>
          </a:xfrm>
          <a:prstGeom prst="rect">
            <a:avLst/>
          </a:prstGeom>
          <a:solidFill>
            <a:srgbClr val="F4ECDD"/>
          </a:solidFill>
          <a:ln/>
        </p:spPr>
      </p:sp>
      <p:sp>
        <p:nvSpPr>
          <p:cNvPr id="6" name="Shape 4"/>
          <p:cNvSpPr/>
          <p:nvPr/>
        </p:nvSpPr>
        <p:spPr>
          <a:xfrm>
            <a:off x="502920" y="1280160"/>
            <a:ext cx="3840480" cy="91440"/>
          </a:xfrm>
          <a:prstGeom prst="rect">
            <a:avLst/>
          </a:prstGeom>
          <a:solidFill>
            <a:srgbClr val="5C5043"/>
          </a:solidFill>
          <a:ln/>
        </p:spPr>
      </p:sp>
      <p:sp>
        <p:nvSpPr>
          <p:cNvPr id="7" name="Text 5"/>
          <p:cNvSpPr/>
          <p:nvPr/>
        </p:nvSpPr>
        <p:spPr>
          <a:xfrm>
            <a:off x="777240" y="1600200"/>
            <a:ext cx="32918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饶恕不是</a:t>
            </a:r>
            <a:endParaRPr lang="en-US" sz="1800" dirty="0"/>
          </a:p>
        </p:txBody>
      </p:sp>
      <p:sp>
        <p:nvSpPr>
          <p:cNvPr id="8" name="Text 6"/>
          <p:cNvSpPr/>
          <p:nvPr/>
        </p:nvSpPr>
        <p:spPr>
          <a:xfrm>
            <a:off x="777240" y="2148840"/>
            <a:ext cx="329184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5C5043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不是说「他没错」，</a:t>
            </a:r>
            <a:endParaRPr lang="en-US" sz="1500" dirty="0"/>
          </a:p>
          <a:p>
            <a:pPr indent="0" marL="0">
              <a:buNone/>
            </a:pPr>
            <a:r>
              <a:rPr lang="en-US" sz="1500" dirty="0">
                <a:solidFill>
                  <a:srgbClr val="5C5043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不是假装没受伤，</a:t>
            </a:r>
            <a:endParaRPr lang="en-US" sz="1500" dirty="0"/>
          </a:p>
          <a:p>
            <a:pPr indent="0" marL="0">
              <a:buNone/>
            </a:pPr>
            <a:r>
              <a:rPr lang="en-US" sz="1500" dirty="0">
                <a:solidFill>
                  <a:srgbClr val="5C5043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也不是勉强马上和好。</a:t>
            </a:r>
            <a:endParaRPr lang="en-US" sz="1500" dirty="0"/>
          </a:p>
        </p:txBody>
      </p:sp>
      <p:sp>
        <p:nvSpPr>
          <p:cNvPr id="9" name="Shape 7"/>
          <p:cNvSpPr/>
          <p:nvPr/>
        </p:nvSpPr>
        <p:spPr>
          <a:xfrm>
            <a:off x="4709160" y="1280160"/>
            <a:ext cx="3931920" cy="2468880"/>
          </a:xfrm>
          <a:prstGeom prst="rect">
            <a:avLst/>
          </a:prstGeom>
          <a:solidFill>
            <a:srgbClr val="33291E"/>
          </a:solidFill>
          <a:ln/>
        </p:spPr>
      </p:sp>
      <p:sp>
        <p:nvSpPr>
          <p:cNvPr id="10" name="Shape 8"/>
          <p:cNvSpPr/>
          <p:nvPr/>
        </p:nvSpPr>
        <p:spPr>
          <a:xfrm>
            <a:off x="4709160" y="1280160"/>
            <a:ext cx="3931920" cy="91440"/>
          </a:xfrm>
          <a:prstGeom prst="rect">
            <a:avLst/>
          </a:prstGeom>
          <a:solidFill>
            <a:srgbClr val="B0894F"/>
          </a:solidFill>
          <a:ln/>
        </p:spPr>
      </p:sp>
      <p:sp>
        <p:nvSpPr>
          <p:cNvPr id="11" name="Text 9"/>
          <p:cNvSpPr/>
          <p:nvPr/>
        </p:nvSpPr>
        <p:spPr>
          <a:xfrm>
            <a:off x="4983480" y="1600200"/>
            <a:ext cx="33832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CBA968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饶恕是</a:t>
            </a:r>
            <a:endParaRPr lang="en-US" sz="1800" dirty="0"/>
          </a:p>
        </p:txBody>
      </p:sp>
      <p:sp>
        <p:nvSpPr>
          <p:cNvPr id="12" name="Text 10"/>
          <p:cNvSpPr/>
          <p:nvPr/>
        </p:nvSpPr>
        <p:spPr>
          <a:xfrm>
            <a:off x="4983480" y="2148840"/>
            <a:ext cx="338328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FAF5EC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「我不再让这伤辖制我。」</a:t>
            </a:r>
            <a:endParaRPr lang="en-US" sz="1500" dirty="0"/>
          </a:p>
          <a:p>
            <a:pPr indent="0" marL="0">
              <a:buNone/>
            </a:pPr>
            <a:endParaRPr lang="en-US" sz="1500" dirty="0"/>
          </a:p>
          <a:p>
            <a:pPr indent="0" marL="0">
              <a:buNone/>
            </a:pPr>
            <a:r>
              <a:rPr lang="en-US" sz="1500" dirty="0">
                <a:solidFill>
                  <a:srgbClr val="FAF5EC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因为神在基督里，</a:t>
            </a:r>
            <a:endParaRPr lang="en-US" sz="1500" dirty="0"/>
          </a:p>
          <a:p>
            <a:pPr indent="0" marL="0">
              <a:buNone/>
            </a:pPr>
            <a:r>
              <a:rPr lang="en-US" sz="1500" dirty="0">
                <a:solidFill>
                  <a:srgbClr val="FAF5EC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先饶恕了我。（弗四 32）</a:t>
            </a:r>
            <a:endParaRPr lang="en-US" sz="1500" dirty="0"/>
          </a:p>
        </p:txBody>
      </p:sp>
      <p:sp>
        <p:nvSpPr>
          <p:cNvPr id="13" name="Text 11"/>
          <p:cNvSpPr/>
          <p:nvPr/>
        </p:nvSpPr>
        <p:spPr>
          <a:xfrm>
            <a:off x="502920" y="4023360"/>
            <a:ext cx="81381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i="1" dirty="0">
                <a:solidFill>
                  <a:srgbClr val="7A5F37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这是一生的功课 —— 今天，只是开始诚实。</a:t>
            </a:r>
            <a:endParaRPr lang="en-US" sz="1500" dirty="0"/>
          </a:p>
        </p:txBody>
      </p:sp>
      <p:sp>
        <p:nvSpPr>
          <p:cNvPr id="14" name="Text 12"/>
          <p:cNvSpPr/>
          <p:nvPr/>
        </p:nvSpPr>
        <p:spPr>
          <a:xfrm>
            <a:off x="457200" y="4800600"/>
            <a:ext cx="68580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9C8E76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立在磐石上 · 第3课 我从哪里来</a:t>
            </a:r>
            <a:endParaRPr lang="en-US" sz="1100" dirty="0"/>
          </a:p>
        </p:txBody>
      </p:sp>
      <p:pic>
        <p:nvPicPr>
          <p:cNvPr id="15" name="Image 0" descr="/Users/carolyn/ryan/ontherock.family/首期课程-立根/logo-icon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458200" y="4709160"/>
            <a:ext cx="292608" cy="292608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14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7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立在磐石上 · 第3课 我从哪里来</dc:title>
  <dc:subject>原生家庭与医治</dc:subject>
  <dc:creator>磐石之家 On the Rock</dc:creator>
  <cp:lastModifiedBy>磐石之家 On the Rock</cp:lastModifiedBy>
  <cp:revision>1</cp:revision>
  <dcterms:created xsi:type="dcterms:W3CDTF">2026-07-11T00:38:04Z</dcterms:created>
  <dcterms:modified xsi:type="dcterms:W3CDTF">2026-07-11T00:38:04Z</dcterms:modified>
</cp:coreProperties>
</file>