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notesMasterIdLst>
    <p:notesMasterId r:id="rId16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2E261C"/>
          </a:solidFill>
          <a:ln/>
        </p:spPr>
      </p:sp>
      <p:pic>
        <p:nvPicPr>
          <p:cNvPr id="3" name="Image 0" descr="/Users/carolyn/ryan/ontherock.family/第三期课程-立约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60520" y="502920"/>
            <a:ext cx="822960" cy="8229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14173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立　约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874520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进入盟约 · 第三期课程 · 婚前之路</a:t>
            </a:r>
            <a:endParaRPr lang="en-US" sz="1300" dirty="0"/>
          </a:p>
        </p:txBody>
      </p:sp>
      <p:sp>
        <p:nvSpPr>
          <p:cNvPr id="6" name="Shape 3"/>
          <p:cNvSpPr/>
          <p:nvPr/>
        </p:nvSpPr>
        <p:spPr>
          <a:xfrm>
            <a:off x="3977640" y="2267712"/>
            <a:ext cx="1188720" cy="13716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7" name="Text 4"/>
          <p:cNvSpPr/>
          <p:nvPr/>
        </p:nvSpPr>
        <p:spPr>
          <a:xfrm>
            <a:off x="457200" y="246888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第  1  课   </a:t>
            </a:r>
            <a:pPr algn="ctr" indent="0" marL="0">
              <a:buNone/>
            </a:pPr>
            <a:r>
              <a:rPr lang="en-US" sz="3600" b="1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盟约，不是合同</a:t>
            </a:r>
            <a:endParaRPr lang="en-US" sz="2200" dirty="0"/>
          </a:p>
        </p:txBody>
      </p:sp>
      <p:sp>
        <p:nvSpPr>
          <p:cNvPr id="8" name="Text 5"/>
          <p:cNvSpPr/>
          <p:nvPr/>
        </p:nvSpPr>
        <p:spPr>
          <a:xfrm>
            <a:off x="457200" y="31546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合同防备对方违约，盟约委身自己守约</a:t>
            </a:r>
            <a:endParaRPr lang="en-US" sz="1800" dirty="0"/>
          </a:p>
        </p:txBody>
      </p:sp>
      <p:sp>
        <p:nvSpPr>
          <p:cNvPr id="9" name="Text 6"/>
          <p:cNvSpPr/>
          <p:nvPr/>
        </p:nvSpPr>
        <p:spPr>
          <a:xfrm>
            <a:off x="457200" y="379476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创世记二 18-24　·　玛拉基书二 14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457200" y="4709160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磐石之家 On the Rock　｜　先成为对的人，再遇见对的人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二人对话 · 40′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Couple Time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400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两个人的深谈——诚实，但恩慈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502920" y="114300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1005840" y="1143000"/>
            <a:ext cx="75895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我们各自家里看到的婚姻，更像「合同」还是「盟约」？它怎样影响了我对婚姻的想象？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502920" y="1856232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1005840" y="1856232"/>
            <a:ext cx="75895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「人要离开父母，与妻子连合」——对我们俩来说，「离开」最难的会是哪部分？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502920" y="2569464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1005840" y="2569464"/>
            <a:ext cx="75895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诚实说：想到婚姻「没有退出条款」，你的第一反应是安全感，还是害怕？为什么？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502920" y="3282696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1005840" y="3282696"/>
            <a:ext cx="75895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我们为什么想结婚？——各自说，听听是不是同一个答案。（不同也没关系）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502920" y="4114800"/>
            <a:ext cx="8138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聊不下去的题，别硬扛——邀请护航夫妇进来 · 二人间谈的，留在二人间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立约 · 第1课 盟约，不是合同</a:t>
            </a:r>
            <a:endParaRPr lang="en-US" sz="1100" dirty="0"/>
          </a:p>
        </p:txBody>
      </p:sp>
      <p:pic>
        <p:nvPicPr>
          <p:cNvPr id="15" name="Image 0" descr="/Users/carolyn/ryan/ontherock.family/第三期课程-立约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操练 · 回应 · 15′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Response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400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今晚的三个动作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502920" y="1234440"/>
            <a:ext cx="8138160" cy="868680"/>
          </a:xfrm>
          <a:prstGeom prst="roundRect">
            <a:avLst>
              <a:gd name="adj" fmla="val 842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02920" y="1234440"/>
            <a:ext cx="109728" cy="868680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" y="1371600"/>
            <a:ext cx="640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554480" y="1344168"/>
            <a:ext cx="6675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各自写「想象的信」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554480" y="1673352"/>
            <a:ext cx="6675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我想象中我们的婚姻：日常的样子、十年后、老了以后——密封，交护航夫妇保管，第 7 课交换朗读。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502920" y="2331720"/>
            <a:ext cx="8138160" cy="868680"/>
          </a:xfrm>
          <a:prstGeom prst="roundRect">
            <a:avLst>
              <a:gd name="adj" fmla="val 842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502920" y="2331720"/>
            <a:ext cx="109728" cy="868680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12" name="Text 10"/>
          <p:cNvSpPr/>
          <p:nvPr/>
        </p:nvSpPr>
        <p:spPr>
          <a:xfrm>
            <a:off x="822960" y="2468880"/>
            <a:ext cx="640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1554480" y="2441448"/>
            <a:ext cx="6675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共写盟约书第一条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1554480" y="2770632"/>
            <a:ext cx="6675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今晚这条是：「我们的婚姻是盟约，不是合同。」——两个人都签名。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502920" y="3429000"/>
            <a:ext cx="8138160" cy="868680"/>
          </a:xfrm>
          <a:prstGeom prst="roundRect">
            <a:avLst>
              <a:gd name="adj" fmla="val 842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502920" y="3429000"/>
            <a:ext cx="109728" cy="868680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17" name="Text 15"/>
          <p:cNvSpPr/>
          <p:nvPr/>
        </p:nvSpPr>
        <p:spPr>
          <a:xfrm>
            <a:off x="822960" y="3566160"/>
            <a:ext cx="640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1554480" y="3538728"/>
            <a:ext cx="6675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预约一对一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1554480" y="3867912"/>
            <a:ext cx="6675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和护航夫妇约时间；「同心盘点」问卷会提前发给你们——两人分开作答。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立约 · 第1课 盟约，不是合同</a:t>
            </a:r>
            <a:endParaRPr lang="en-US" sz="1100" dirty="0"/>
          </a:p>
        </p:txBody>
      </p:sp>
      <p:pic>
        <p:nvPicPr>
          <p:cNvPr id="21" name="Image 0" descr="/Users/carolyn/ryan/ontherock.family/第三期课程-立约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一起祷告 · 10′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Prayer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400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牵手同祷——从今晚开始学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502920" y="1280160"/>
            <a:ext cx="8138160" cy="2011680"/>
          </a:xfrm>
          <a:prstGeom prst="roundRect">
            <a:avLst>
              <a:gd name="adj" fmla="val 3636"/>
            </a:avLst>
          </a:prstGeom>
          <a:solidFill>
            <a:srgbClr val="33291E"/>
          </a:solidFill>
          <a:ln/>
        </p:spPr>
      </p:sp>
      <p:sp>
        <p:nvSpPr>
          <p:cNvPr id="6" name="Text 4"/>
          <p:cNvSpPr/>
          <p:nvPr/>
        </p:nvSpPr>
        <p:spPr>
          <a:xfrm>
            <a:off x="868680" y="1600200"/>
            <a:ext cx="74066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有一人攻胜孤身，二人便能敌挡他；</a:t>
            </a:r>
            <a:endParaRPr lang="en-US" sz="1800" dirty="0"/>
          </a:p>
          <a:p>
            <a:pPr algn="ctr" indent="0" marL="0">
              <a:buNone/>
            </a:pPr>
            <a:r>
              <a:rPr lang="en-US" sz="18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三股合成的绳子，不容易折断。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868680" y="2834640"/>
            <a:ext cx="7406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—— 传道书四 12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02920" y="361188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情侣二人牵手同祷（可能是第一次——没关系，就从今晚学）；护航夫妇按手祝福。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502920" y="4023360"/>
            <a:ext cx="8138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回家作业：在爱祷告里互加，开启「夫妻同祷」——本周经文：创二 24 · 玛二 14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立约 · 第1课 盟约，不是合同</a:t>
            </a:r>
            <a:endParaRPr lang="en-US" sz="1100" dirty="0"/>
          </a:p>
        </p:txBody>
      </p:sp>
      <p:pic>
        <p:nvPicPr>
          <p:cNvPr id="11" name="Image 0" descr="/Users/carolyn/ryan/ontherock.family/第三期课程-立约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课后 · 各自完成，下次带回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Take-home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868680"/>
            <a:ext cx="914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800" dirty="0">
                <a:solidFill>
                  <a:srgbClr val="CBA96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640080" y="1554480"/>
            <a:ext cx="77724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这周各自去问自己的父母</a:t>
            </a:r>
            <a:endParaRPr lang="en-US" sz="2100" dirty="0"/>
          </a:p>
          <a:p>
            <a:pPr indent="0" marL="0">
              <a:buNone/>
            </a:pPr>
            <a:r>
              <a:rPr lang="en-US" sz="21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（或一对你敬重的老夫妇）：</a:t>
            </a:r>
            <a:endParaRPr lang="en-US" sz="2100" dirty="0"/>
          </a:p>
          <a:p>
            <a:pPr indent="0" marL="0">
              <a:buNone/>
            </a:pPr>
            <a:r>
              <a:rPr lang="en-US" sz="21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「你们的婚姻里，最像『盟约』的一刻是什么时候？」</a:t>
            </a:r>
            <a:endParaRPr lang="en-US" sz="2100" dirty="0"/>
          </a:p>
        </p:txBody>
      </p:sp>
      <p:sp>
        <p:nvSpPr>
          <p:cNvPr id="6" name="Shape 4"/>
          <p:cNvSpPr/>
          <p:nvPr/>
        </p:nvSpPr>
        <p:spPr>
          <a:xfrm>
            <a:off x="640080" y="3291840"/>
            <a:ext cx="7863840" cy="914400"/>
          </a:xfrm>
          <a:prstGeom prst="roundRect">
            <a:avLst>
              <a:gd name="adj" fmla="val 8000"/>
            </a:avLst>
          </a:prstGeom>
          <a:solidFill>
            <a:srgbClr val="F4ECDD"/>
          </a:solidFill>
          <a:ln/>
        </p:spPr>
      </p:sp>
      <p:sp>
        <p:nvSpPr>
          <p:cNvPr id="7" name="Text 5"/>
          <p:cNvSpPr/>
          <p:nvPr/>
        </p:nvSpPr>
        <p:spPr>
          <a:xfrm>
            <a:off x="914400" y="342900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把那个故事带回来，下次课分享——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你会发现，最动人的盟约时刻，往往不在婚礼上，而在风雨里。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立约 · 第1课 盟约，不是合同</a:t>
            </a:r>
            <a:endParaRPr lang="en-US" sz="1100" dirty="0"/>
          </a:p>
        </p:txBody>
      </p:sp>
      <p:pic>
        <p:nvPicPr>
          <p:cNvPr id="9" name="Image 0" descr="/Users/carolyn/ryan/ontherock.family/第三期课程-立约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2E261C"/>
          </a:solidFill>
          <a:ln/>
        </p:spPr>
      </p:sp>
      <p:pic>
        <p:nvPicPr>
          <p:cNvPr id="3" name="Image 0" descr="/Users/carolyn/ryan/ontherock.family/第三期课程-立约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6240" y="411480"/>
            <a:ext cx="731520" cy="73152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128016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本周的路</a:t>
            </a:r>
            <a:endParaRPr lang="en-US" sz="1400" dirty="0"/>
          </a:p>
        </p:txBody>
      </p:sp>
      <p:sp>
        <p:nvSpPr>
          <p:cNvPr id="5" name="Text 2"/>
          <p:cNvSpPr/>
          <p:nvPr/>
        </p:nvSpPr>
        <p:spPr>
          <a:xfrm>
            <a:off x="731520" y="1783080"/>
            <a:ext cx="76809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人要离开父母，与妻子连合，</a:t>
            </a:r>
            <a:endParaRPr lang="en-US" sz="2400" dirty="0"/>
          </a:p>
          <a:p>
            <a:pPr algn="ctr" indent="0" marL="0">
              <a:buNone/>
            </a:pPr>
            <a:r>
              <a:rPr lang="en-US" sz="24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二人成为一体。</a:t>
            </a:r>
            <a:endParaRPr lang="en-US" sz="2400" dirty="0"/>
          </a:p>
        </p:txBody>
      </p:sp>
      <p:sp>
        <p:nvSpPr>
          <p:cNvPr id="6" name="Text 3"/>
          <p:cNvSpPr/>
          <p:nvPr/>
        </p:nvSpPr>
        <p:spPr>
          <a:xfrm>
            <a:off x="457200" y="29260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—— 创世记二 24　·　玛拉基书二 14</a:t>
            </a:r>
            <a:endParaRPr lang="en-US" sz="1400" dirty="0"/>
          </a:p>
        </p:txBody>
      </p:sp>
      <p:sp>
        <p:nvSpPr>
          <p:cNvPr id="7" name="Shape 4"/>
          <p:cNvSpPr/>
          <p:nvPr/>
        </p:nvSpPr>
        <p:spPr>
          <a:xfrm>
            <a:off x="4114800" y="3429000"/>
            <a:ext cx="914400" cy="13716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8" name="Text 5"/>
          <p:cNvSpPr/>
          <p:nvPr/>
        </p:nvSpPr>
        <p:spPr>
          <a:xfrm>
            <a:off x="457200" y="37033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下周见：第 2 课《福音与婚姻》</a:t>
            </a:r>
            <a:endParaRPr lang="en-US" sz="1500" dirty="0"/>
          </a:p>
        </p:txBody>
      </p:sp>
      <p:sp>
        <p:nvSpPr>
          <p:cNvPr id="9" name="Text 6"/>
          <p:cNvSpPr/>
          <p:nvPr/>
        </p:nvSpPr>
        <p:spPr>
          <a:xfrm>
            <a:off x="457200" y="46177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磐石之家 · On the Rock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本课流程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Tonight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4008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今晚我们一起走这几步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548640" y="1234440"/>
            <a:ext cx="384048" cy="384048"/>
          </a:xfrm>
          <a:prstGeom prst="ellipse">
            <a:avLst/>
          </a:prstGeom>
          <a:solidFill>
            <a:srgbClr val="FAF5EC"/>
          </a:solidFill>
          <a:ln w="19050">
            <a:solidFill>
              <a:srgbClr val="B0894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23444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B089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1143000" y="1234440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破冰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3108960" y="1234440"/>
            <a:ext cx="822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15′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4114800" y="1234440"/>
            <a:ext cx="4389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每对 2 分钟：我们怎么认识的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48640" y="1874520"/>
            <a:ext cx="384048" cy="384048"/>
          </a:xfrm>
          <a:prstGeom prst="ellipse">
            <a:avLst/>
          </a:prstGeom>
          <a:solidFill>
            <a:srgbClr val="B0894F"/>
          </a:solidFill>
          <a:ln w="19050">
            <a:solidFill>
              <a:srgbClr val="B0894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48640" y="187452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143000" y="1874520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短讲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3108960" y="1874520"/>
            <a:ext cx="822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25′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4114800" y="1874520"/>
            <a:ext cx="4389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合同思维 vs 盟约思维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548640" y="2514600"/>
            <a:ext cx="384048" cy="384048"/>
          </a:xfrm>
          <a:prstGeom prst="ellipse">
            <a:avLst/>
          </a:prstGeom>
          <a:solidFill>
            <a:srgbClr val="FAF5EC"/>
          </a:solidFill>
          <a:ln w="19050">
            <a:solidFill>
              <a:srgbClr val="B0894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48640" y="251460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B089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1143000" y="2514600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二人对话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3108960" y="2514600"/>
            <a:ext cx="822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40′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4114800" y="2514600"/>
            <a:ext cx="4389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每对情侣深谈，护航夫妇陪伴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548640" y="3154680"/>
            <a:ext cx="384048" cy="384048"/>
          </a:xfrm>
          <a:prstGeom prst="ellipse">
            <a:avLst/>
          </a:prstGeom>
          <a:solidFill>
            <a:srgbClr val="FAF5EC"/>
          </a:solidFill>
          <a:ln w="19050">
            <a:solidFill>
              <a:srgbClr val="B0894F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48640" y="315468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B089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1143000" y="3154680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操练 · 回应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3108960" y="3154680"/>
            <a:ext cx="822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15′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4114800" y="3154680"/>
            <a:ext cx="4389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写「想象的信」＋ 盟约书第一条</a:t>
            </a:r>
            <a:endParaRPr lang="en-US" sz="1400" dirty="0"/>
          </a:p>
        </p:txBody>
      </p:sp>
      <p:sp>
        <p:nvSpPr>
          <p:cNvPr id="25" name="Shape 23"/>
          <p:cNvSpPr/>
          <p:nvPr/>
        </p:nvSpPr>
        <p:spPr>
          <a:xfrm>
            <a:off x="548640" y="3794760"/>
            <a:ext cx="384048" cy="384048"/>
          </a:xfrm>
          <a:prstGeom prst="ellipse">
            <a:avLst/>
          </a:prstGeom>
          <a:solidFill>
            <a:srgbClr val="FAF5EC"/>
          </a:solidFill>
          <a:ln w="19050">
            <a:solidFill>
              <a:srgbClr val="B0894F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48640" y="379476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B089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1143000" y="3794760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一起祷告</a:t>
            </a:r>
            <a:endParaRPr lang="en-US" sz="1600" dirty="0"/>
          </a:p>
        </p:txBody>
      </p:sp>
      <p:sp>
        <p:nvSpPr>
          <p:cNvPr id="28" name="Text 26"/>
          <p:cNvSpPr/>
          <p:nvPr/>
        </p:nvSpPr>
        <p:spPr>
          <a:xfrm>
            <a:off x="3108960" y="3794760"/>
            <a:ext cx="822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10′</a:t>
            </a:r>
            <a:endParaRPr lang="en-US" sz="1500" dirty="0"/>
          </a:p>
        </p:txBody>
      </p:sp>
      <p:sp>
        <p:nvSpPr>
          <p:cNvPr id="29" name="Text 27"/>
          <p:cNvSpPr/>
          <p:nvPr/>
        </p:nvSpPr>
        <p:spPr>
          <a:xfrm>
            <a:off x="4114800" y="3794760"/>
            <a:ext cx="4389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情侣同祷，护航夫妇祝福</a:t>
            </a:r>
            <a:endParaRPr lang="en-US" sz="1400" dirty="0"/>
          </a:p>
        </p:txBody>
      </p:sp>
      <p:sp>
        <p:nvSpPr>
          <p:cNvPr id="30" name="Text 28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立约 · 第1课 盟约，不是合同</a:t>
            </a:r>
            <a:endParaRPr lang="en-US" sz="1100" dirty="0"/>
          </a:p>
        </p:txBody>
      </p:sp>
      <p:pic>
        <p:nvPicPr>
          <p:cNvPr id="31" name="Image 0" descr="/Users/carolyn/ryan/ontherock.family/第三期课程-立约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破冰 · 15′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Ice-breaker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858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每对 2 分钟：「我们怎么认识的」——然后答题（匿名）：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502920" y="1143000"/>
            <a:ext cx="914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600" dirty="0">
                <a:solidFill>
                  <a:srgbClr val="CBA96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5600" dirty="0"/>
          </a:p>
        </p:txBody>
      </p:sp>
      <p:sp>
        <p:nvSpPr>
          <p:cNvPr id="6" name="Text 4"/>
          <p:cNvSpPr/>
          <p:nvPr/>
        </p:nvSpPr>
        <p:spPr>
          <a:xfrm>
            <a:off x="640080" y="1691640"/>
            <a:ext cx="77724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你心里觉得，</a:t>
            </a:r>
            <a:endParaRPr lang="en-US" sz="2600" dirty="0"/>
          </a:p>
          <a:p>
            <a:pPr indent="0" marL="0">
              <a:buNone/>
            </a:pPr>
            <a:r>
              <a:rPr lang="en-US" sz="2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婚姻更像什么？</a:t>
            </a:r>
            <a:endParaRPr lang="en-US" sz="2600" dirty="0"/>
          </a:p>
        </p:txBody>
      </p:sp>
      <p:sp>
        <p:nvSpPr>
          <p:cNvPr id="7" name="Shape 5"/>
          <p:cNvSpPr/>
          <p:nvPr/>
        </p:nvSpPr>
        <p:spPr>
          <a:xfrm>
            <a:off x="640080" y="3017520"/>
            <a:ext cx="1828800" cy="502920"/>
          </a:xfrm>
          <a:prstGeom prst="roundRect">
            <a:avLst>
              <a:gd name="adj" fmla="val 18182"/>
            </a:avLst>
          </a:prstGeom>
          <a:solidFill>
            <a:srgbClr val="F4ECDD"/>
          </a:solidFill>
          <a:ln w="12700">
            <a:solidFill>
              <a:srgbClr val="CBA96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0080" y="301752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一生的约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2651760" y="3017520"/>
            <a:ext cx="1828800" cy="502920"/>
          </a:xfrm>
          <a:prstGeom prst="roundRect">
            <a:avLst>
              <a:gd name="adj" fmla="val 18182"/>
            </a:avLst>
          </a:prstGeom>
          <a:solidFill>
            <a:srgbClr val="F4ECDD"/>
          </a:solidFill>
          <a:ln w="12700">
            <a:solidFill>
              <a:srgbClr val="CBA96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651760" y="301752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避风港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4663440" y="3017520"/>
            <a:ext cx="1828800" cy="502920"/>
          </a:xfrm>
          <a:prstGeom prst="roundRect">
            <a:avLst>
              <a:gd name="adj" fmla="val 18182"/>
            </a:avLst>
          </a:prstGeom>
          <a:solidFill>
            <a:srgbClr val="F4ECDD"/>
          </a:solidFill>
          <a:ln w="12700">
            <a:solidFill>
              <a:srgbClr val="CBA96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663440" y="301752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合伙经营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6675120" y="3017520"/>
            <a:ext cx="1828800" cy="502920"/>
          </a:xfrm>
          <a:prstGeom prst="roundRect">
            <a:avLst>
              <a:gd name="adj" fmla="val 18182"/>
            </a:avLst>
          </a:prstGeom>
          <a:solidFill>
            <a:srgbClr val="F4ECDD"/>
          </a:solidFill>
          <a:ln w="12700">
            <a:solidFill>
              <a:srgbClr val="CBA96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675120" y="301752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说不清楚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640080" y="384048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欢迎来到「立约」——这是两个人一起上的课。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640080" y="4206240"/>
            <a:ext cx="7772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（也认识一下你们的护航夫妇——他们不是监工，是走过这条路的向导）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立约 · 第1课 盟约，不是合同</a:t>
            </a:r>
            <a:endParaRPr lang="en-US" sz="1100" dirty="0"/>
          </a:p>
        </p:txBody>
      </p:sp>
      <p:pic>
        <p:nvPicPr>
          <p:cNvPr id="18" name="Image 0" descr="/Users/carolyn/ryan/ontherock.family/第三期课程-立约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2E261C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914400"/>
            <a:ext cx="10972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400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6400" dirty="0"/>
          </a:p>
        </p:txBody>
      </p:sp>
      <p:sp>
        <p:nvSpPr>
          <p:cNvPr id="4" name="Text 2"/>
          <p:cNvSpPr/>
          <p:nvPr/>
        </p:nvSpPr>
        <p:spPr>
          <a:xfrm>
            <a:off x="640080" y="1691640"/>
            <a:ext cx="78638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合同，是防备对方违约；</a:t>
            </a:r>
            <a:endParaRPr lang="en-US" sz="2800" dirty="0"/>
          </a:p>
          <a:p>
            <a:pPr algn="ctr" indent="0" marL="0">
              <a:buNone/>
            </a:pPr>
            <a:r>
              <a:rPr lang="en-US" sz="28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盟约，是委身自己守约。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4114800" y="3246120"/>
            <a:ext cx="914400" cy="13716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34290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本课中心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短讲 · 25′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Message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8580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欢迎来到「立约」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502920" y="1371600"/>
            <a:ext cx="8138160" cy="2011680"/>
          </a:xfrm>
          <a:prstGeom prst="roundRect">
            <a:avLst>
              <a:gd name="adj" fmla="val 3636"/>
            </a:avLst>
          </a:prstGeom>
          <a:solidFill>
            <a:srgbClr val="F4ECDD"/>
          </a:solidFill>
          <a:ln/>
        </p:spPr>
      </p:sp>
      <p:sp>
        <p:nvSpPr>
          <p:cNvPr id="6" name="Text 4"/>
          <p:cNvSpPr/>
          <p:nvPr/>
        </p:nvSpPr>
        <p:spPr>
          <a:xfrm>
            <a:off x="822960" y="1600200"/>
            <a:ext cx="7498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立根「成为」，寻见「遇见」——这一季，「进入」：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822960" y="2057400"/>
            <a:ext cx="7498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「婚姻的地基，是在婚礼之前打的。」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822960" y="2697480"/>
            <a:ext cx="7498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这门课不是考试，不判定你们「配不配」——是帮你们把约看清楚。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502920" y="379476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七周之后，你们会带着一份自己写的「盟约书」走进婚礼。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立约 · 第1课 盟约，不是合同</a:t>
            </a:r>
            <a:endParaRPr lang="en-US" sz="1100" dirty="0"/>
          </a:p>
        </p:txBody>
      </p:sp>
      <p:pic>
        <p:nvPicPr>
          <p:cNvPr id="11" name="Image 0" descr="/Users/carolyn/ryan/ontherock.family/第三期课程-立约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短讲 · 25′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Message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8580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两种婚姻观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502920" y="1280160"/>
            <a:ext cx="3840480" cy="2468880"/>
          </a:xfrm>
          <a:prstGeom prst="rect">
            <a:avLst/>
          </a:prstGeom>
          <a:solidFill>
            <a:srgbClr val="F4ECDD"/>
          </a:solidFill>
          <a:ln/>
        </p:spPr>
      </p:sp>
      <p:sp>
        <p:nvSpPr>
          <p:cNvPr id="6" name="Shape 4"/>
          <p:cNvSpPr/>
          <p:nvPr/>
        </p:nvSpPr>
        <p:spPr>
          <a:xfrm>
            <a:off x="502920" y="1280160"/>
            <a:ext cx="3840480" cy="91440"/>
          </a:xfrm>
          <a:prstGeom prst="rect">
            <a:avLst/>
          </a:prstGeom>
          <a:solidFill>
            <a:srgbClr val="5C5043"/>
          </a:solidFill>
          <a:ln/>
        </p:spPr>
      </p:sp>
      <p:sp>
        <p:nvSpPr>
          <p:cNvPr id="7" name="Text 5"/>
          <p:cNvSpPr/>
          <p:nvPr/>
        </p:nvSpPr>
        <p:spPr>
          <a:xfrm>
            <a:off x="777240" y="1600200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合同思维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777240" y="2148840"/>
            <a:ext cx="329184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讲条款与对等：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你先变，我才变；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不满意，可以退出——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永远在计算，永远留后路。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4709160" y="1280160"/>
            <a:ext cx="3931920" cy="2468880"/>
          </a:xfrm>
          <a:prstGeom prst="rect">
            <a:avLst/>
          </a:prstGeom>
          <a:solidFill>
            <a:srgbClr val="33291E"/>
          </a:solidFill>
          <a:ln/>
        </p:spPr>
      </p:sp>
      <p:sp>
        <p:nvSpPr>
          <p:cNvPr id="10" name="Shape 8"/>
          <p:cNvSpPr/>
          <p:nvPr/>
        </p:nvSpPr>
        <p:spPr>
          <a:xfrm>
            <a:off x="4709160" y="1280160"/>
            <a:ext cx="3931920" cy="91440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11" name="Text 9"/>
          <p:cNvSpPr/>
          <p:nvPr/>
        </p:nvSpPr>
        <p:spPr>
          <a:xfrm>
            <a:off x="4983480" y="1600200"/>
            <a:ext cx="3383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盟约思维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4983480" y="2148840"/>
            <a:ext cx="338328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讲委身与恩典：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我先舍己；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风雨来了也不撤——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誓言里没有「只要」，只有「无论」。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502920" y="402336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合同保护利益，盟约保护关系。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立约 · 第1课 盟约，不是合同</a:t>
            </a:r>
            <a:endParaRPr lang="en-US" sz="1100" dirty="0"/>
          </a:p>
        </p:txBody>
      </p:sp>
      <p:pic>
        <p:nvPicPr>
          <p:cNvPr id="15" name="Image 0" descr="/Users/carolyn/ryan/ontherock.family/第三期课程-立约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短讲 · 25′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Message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8580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盟约是神设立的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502920" y="1280160"/>
            <a:ext cx="8138160" cy="2148840"/>
          </a:xfrm>
          <a:prstGeom prst="roundRect">
            <a:avLst>
              <a:gd name="adj" fmla="val 3404"/>
            </a:avLst>
          </a:prstGeom>
          <a:solidFill>
            <a:srgbClr val="33291E"/>
          </a:solidFill>
          <a:ln/>
        </p:spPr>
      </p:sp>
      <p:sp>
        <p:nvSpPr>
          <p:cNvPr id="6" name="Text 4"/>
          <p:cNvSpPr/>
          <p:nvPr/>
        </p:nvSpPr>
        <p:spPr>
          <a:xfrm>
            <a:off x="868680" y="1645920"/>
            <a:ext cx="74066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因此，人要离开父母，</a:t>
            </a:r>
            <a:endParaRPr lang="en-US" sz="2200" dirty="0"/>
          </a:p>
          <a:p>
            <a:pPr algn="ctr" indent="0" marL="0">
              <a:buNone/>
            </a:pPr>
            <a:r>
              <a:rPr lang="en-US" sz="22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与妻子连合，二人成为一体。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868680" y="2880360"/>
            <a:ext cx="7406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—— 创世记二 24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02920" y="370332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离开 · 连合 · 成为一体——三步，一个方向。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502920" y="4114800"/>
            <a:ext cx="8138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（「离开」是华人婚姻最常漏掉的第一步——第 3 课细谈）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立约 · 第1课 盟约，不是合同</a:t>
            </a:r>
            <a:endParaRPr lang="en-US" sz="1100" dirty="0"/>
          </a:p>
        </p:txBody>
      </p:sp>
      <p:pic>
        <p:nvPicPr>
          <p:cNvPr id="11" name="Image 0" descr="/Users/carolyn/ryan/ontherock.family/第三期课程-立约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短讲 · 25′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Message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8580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盟约有见证人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502920" y="1280160"/>
            <a:ext cx="8138160" cy="2148840"/>
          </a:xfrm>
          <a:prstGeom prst="roundRect">
            <a:avLst>
              <a:gd name="adj" fmla="val 3404"/>
            </a:avLst>
          </a:prstGeom>
          <a:solidFill>
            <a:srgbClr val="33291E"/>
          </a:solidFill>
          <a:ln/>
        </p:spPr>
      </p:sp>
      <p:sp>
        <p:nvSpPr>
          <p:cNvPr id="6" name="Text 4"/>
          <p:cNvSpPr/>
          <p:nvPr/>
        </p:nvSpPr>
        <p:spPr>
          <a:xfrm>
            <a:off x="868680" y="1554480"/>
            <a:ext cx="740664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耶和华在你和你幼年所娶的妻中间作见证……</a:t>
            </a:r>
            <a:endParaRPr lang="en-US" sz="1800" dirty="0"/>
          </a:p>
          <a:p>
            <a:pPr algn="ctr" indent="0" marL="0">
              <a:buNone/>
            </a:pPr>
            <a:r>
              <a:rPr lang="en-US" sz="18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她虽是你的配偶，</a:t>
            </a:r>
            <a:endParaRPr lang="en-US" sz="1800" dirty="0"/>
          </a:p>
          <a:p>
            <a:pPr algn="ctr" indent="0" marL="0">
              <a:buNone/>
            </a:pPr>
            <a:r>
              <a:rPr lang="en-US" sz="18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又是你盟约的妻。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868680" y="2926080"/>
            <a:ext cx="7406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—— 玛拉基书二 14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02920" y="370332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神不是婚礼的嘉宾——是你们盟约的见证人。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502920" y="4114800"/>
            <a:ext cx="8138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（所以这个约拆不散人也拆不了——因为立约的现场，神在）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立约 · 第1课 盟约，不是合同</a:t>
            </a:r>
            <a:endParaRPr lang="en-US" sz="1100" dirty="0"/>
          </a:p>
        </p:txBody>
      </p:sp>
      <p:pic>
        <p:nvPicPr>
          <p:cNvPr id="11" name="Image 0" descr="/Users/carolyn/ryan/ontherock.family/第三期课程-立约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短讲 · 25′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Message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457200" y="12344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两封想象的信</a:t>
            </a:r>
            <a:pPr algn="ctr" indent="0" marL="0">
              <a:buNone/>
            </a:pPr>
            <a:r>
              <a:rPr lang="en-US" sz="3800" b="1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　＋　</a:t>
            </a:r>
            <a:pPr algn="ctr" indent="0" marL="0">
              <a:buNone/>
            </a:pPr>
            <a:r>
              <a:rPr lang="en-US" sz="3000" b="1" dirty="0">
                <a:solidFill>
                  <a:srgbClr val="9A743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一份盟约书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777240" y="2240280"/>
            <a:ext cx="7589520" cy="1463040"/>
          </a:xfrm>
          <a:prstGeom prst="roundRect">
            <a:avLst>
              <a:gd name="adj" fmla="val 5000"/>
            </a:avLst>
          </a:prstGeom>
          <a:solidFill>
            <a:srgbClr val="F4ECDD"/>
          </a:solidFill>
          <a:ln/>
        </p:spPr>
      </p:sp>
      <p:sp>
        <p:nvSpPr>
          <p:cNvPr id="6" name="Text 4"/>
          <p:cNvSpPr/>
          <p:nvPr/>
        </p:nvSpPr>
        <p:spPr>
          <a:xfrm>
            <a:off x="1051560" y="2468880"/>
            <a:ext cx="70408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今晚各自密封「我想象中我们的婚姻」，第 7 课交换朗读；</a:t>
            </a:r>
            <a:endParaRPr lang="en-US" sz="1800" dirty="0"/>
          </a:p>
          <a:p>
            <a:pPr algn="ctr" indent="0" marL="0">
              <a:buNone/>
            </a:pPr>
            <a:r>
              <a:rPr lang="en-US" sz="18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每课共写一条「我们的约」，第 7 课装订成册——带进你们的婚礼。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502920" y="397764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期望摊在光里，盟约才立得真。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立约 · 第1课 盟约，不是合同</a:t>
            </a:r>
            <a:endParaRPr lang="en-US" sz="1100" dirty="0"/>
          </a:p>
        </p:txBody>
      </p:sp>
      <p:pic>
        <p:nvPicPr>
          <p:cNvPr id="9" name="Image 0" descr="/Users/carolyn/ryan/ontherock.family/第三期课程-立约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立约 · 第1课 盟约，不是合同</dc:title>
  <dc:subject>合同防备对方违约，盟约委身自己守约</dc:subject>
  <dc:creator>磐石之家 On the Rock</dc:creator>
  <cp:lastModifiedBy>磐石之家 On the Rock</cp:lastModifiedBy>
  <cp:revision>1</cp:revision>
  <dcterms:created xsi:type="dcterms:W3CDTF">2026-07-12T15:22:56Z</dcterms:created>
  <dcterms:modified xsi:type="dcterms:W3CDTF">2026-07-12T15:22:56Z</dcterms:modified>
</cp:coreProperties>
</file>