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notesMasterIdLst>
    <p:notesMasterId r:id="rId16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notesMaster" Target="notesMasters/notesMaster1.xml"/><Relationship Id="rId17" Type="http://schemas.openxmlformats.org/officeDocument/2006/relationships/presProps" Target="presProps.xml"/><Relationship Id="rId18" Type="http://schemas.openxmlformats.org/officeDocument/2006/relationships/viewProps" Target="viewProps.xml"/><Relationship Id="rId19" Type="http://schemas.openxmlformats.org/officeDocument/2006/relationships/theme" Target="theme/theme1.xml"/><Relationship Id="rId2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60520" y="502920"/>
            <a:ext cx="822960" cy="82296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417320"/>
            <a:ext cx="8229600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　约</a:t>
            </a:r>
            <a:endParaRPr lang="en-US" sz="2800" dirty="0"/>
          </a:p>
        </p:txBody>
      </p:sp>
      <p:sp>
        <p:nvSpPr>
          <p:cNvPr id="5" name="Text 2"/>
          <p:cNvSpPr/>
          <p:nvPr/>
        </p:nvSpPr>
        <p:spPr>
          <a:xfrm>
            <a:off x="457200" y="1874520"/>
            <a:ext cx="82296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进入盟约 · 第三期课程 · 婚前之路</a:t>
            </a:r>
            <a:endParaRPr lang="en-US" sz="1300" dirty="0"/>
          </a:p>
        </p:txBody>
      </p:sp>
      <p:sp>
        <p:nvSpPr>
          <p:cNvPr id="6" name="Shape 3"/>
          <p:cNvSpPr/>
          <p:nvPr/>
        </p:nvSpPr>
        <p:spPr>
          <a:xfrm>
            <a:off x="3977640" y="2267712"/>
            <a:ext cx="118872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4"/>
          <p:cNvSpPr/>
          <p:nvPr/>
        </p:nvSpPr>
        <p:spPr>
          <a:xfrm>
            <a:off x="457200" y="2468880"/>
            <a:ext cx="822960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第  3  课   </a:t>
            </a:r>
            <a:pPr algn="ctr" indent="0" marL="0">
              <a:buNone/>
            </a:pPr>
            <a:r>
              <a:rPr lang="en-US" sz="3600" b="1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认识彼此</a:t>
            </a:r>
            <a:endParaRPr lang="en-US" sz="2200" dirty="0"/>
          </a:p>
        </p:txBody>
      </p:sp>
      <p:sp>
        <p:nvSpPr>
          <p:cNvPr id="8" name="Text 5"/>
          <p:cNvSpPr/>
          <p:nvPr/>
        </p:nvSpPr>
        <p:spPr>
          <a:xfrm>
            <a:off x="457200" y="31546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期望与原生家庭 · 把「我以为你知道」摊在光里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457200" y="379476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箴言二十 5　·　阿摩司书三 3</a:t>
            </a:r>
            <a:endParaRPr lang="en-US" sz="1300" dirty="0"/>
          </a:p>
        </p:txBody>
      </p:sp>
      <p:sp>
        <p:nvSpPr>
          <p:cNvPr id="10" name="Text 7"/>
          <p:cNvSpPr/>
          <p:nvPr/>
        </p:nvSpPr>
        <p:spPr>
          <a:xfrm>
            <a:off x="457200" y="4709160"/>
            <a:ext cx="8229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On the Rock　｜　先成为对的人，再遇见对的人</a:t>
            </a:r>
            <a:endParaRPr lang="en-US" sz="11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 · 40′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Couple Time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两个人的深谈——诚实，但恩慈</a:t>
            </a:r>
            <a:endParaRPr lang="en-US" sz="24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1</a:t>
            </a:r>
            <a:endParaRPr lang="en-US" sz="2000" dirty="0"/>
          </a:p>
        </p:txBody>
      </p:sp>
      <p:sp>
        <p:nvSpPr>
          <p:cNvPr id="6" name="Text 4"/>
          <p:cNvSpPr/>
          <p:nvPr/>
        </p:nvSpPr>
        <p:spPr>
          <a:xfrm>
            <a:off x="1005840" y="1143000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做「同心盘点」时，哪一题让你停笔最久？为什么？（可以只说题号和感受）</a:t>
            </a:r>
            <a:endParaRPr lang="en-US" sz="1450" dirty="0"/>
          </a:p>
        </p:txBody>
      </p:sp>
      <p:sp>
        <p:nvSpPr>
          <p:cNvPr id="7" name="Text 5"/>
          <p:cNvSpPr/>
          <p:nvPr/>
        </p:nvSpPr>
        <p:spPr>
          <a:xfrm>
            <a:off x="502920" y="1856232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2</a:t>
            </a:r>
            <a:endParaRPr lang="en-US" sz="2000" dirty="0"/>
          </a:p>
        </p:txBody>
      </p:sp>
      <p:sp>
        <p:nvSpPr>
          <p:cNvPr id="8" name="Text 6"/>
          <p:cNvSpPr/>
          <p:nvPr/>
        </p:nvSpPr>
        <p:spPr>
          <a:xfrm>
            <a:off x="1005840" y="1856232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说一个你长大后才发现「原来不是每家都这样」的事——它变成了你对婚姻的哪个期望？</a:t>
            </a:r>
            <a:endParaRPr lang="en-US" sz="1450" dirty="0"/>
          </a:p>
        </p:txBody>
      </p:sp>
      <p:sp>
        <p:nvSpPr>
          <p:cNvPr id="9" name="Text 7"/>
          <p:cNvSpPr/>
          <p:nvPr/>
        </p:nvSpPr>
        <p:spPr>
          <a:xfrm>
            <a:off x="502920" y="2569464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3</a:t>
            </a:r>
            <a:endParaRPr lang="en-US" sz="2000" dirty="0"/>
          </a:p>
        </p:txBody>
      </p:sp>
      <p:sp>
        <p:nvSpPr>
          <p:cNvPr id="10" name="Text 8"/>
          <p:cNvSpPr/>
          <p:nvPr/>
        </p:nvSpPr>
        <p:spPr>
          <a:xfrm>
            <a:off x="1005840" y="2569464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三个「离开」（决定权／情感／金钱），哪一个对我们最难？我们的父母会怎么想？</a:t>
            </a:r>
            <a:endParaRPr lang="en-US" sz="1450" dirty="0"/>
          </a:p>
        </p:txBody>
      </p:sp>
      <p:sp>
        <p:nvSpPr>
          <p:cNvPr id="11" name="Text 9"/>
          <p:cNvSpPr/>
          <p:nvPr/>
        </p:nvSpPr>
        <p:spPr>
          <a:xfrm>
            <a:off x="502920" y="3282696"/>
            <a:ext cx="3657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000" b="1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4</a:t>
            </a:r>
            <a:endParaRPr lang="en-US" sz="2000" dirty="0"/>
          </a:p>
        </p:txBody>
      </p:sp>
      <p:sp>
        <p:nvSpPr>
          <p:cNvPr id="12" name="Text 10"/>
          <p:cNvSpPr/>
          <p:nvPr/>
        </p:nvSpPr>
        <p:spPr>
          <a:xfrm>
            <a:off x="1005840" y="3282696"/>
            <a:ext cx="758952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5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「我以为你知道」——现在就说一个你一直以为对方知道、其实从没说出口的期望。（对方听完只说：「谢谢你告诉我。」）</a:t>
            </a:r>
            <a:endParaRPr lang="en-US" sz="1450" dirty="0"/>
          </a:p>
        </p:txBody>
      </p:sp>
      <p:sp>
        <p:nvSpPr>
          <p:cNvPr id="13" name="Text 11"/>
          <p:cNvSpPr/>
          <p:nvPr/>
        </p:nvSpPr>
        <p:spPr>
          <a:xfrm>
            <a:off x="502920" y="411480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聊不下去的题，别硬扛——邀请护航夫妇进来 · 二人间谈的，留在二人间</a:t>
            </a:r>
            <a:endParaRPr lang="en-US" sz="1300" dirty="0"/>
          </a:p>
        </p:txBody>
      </p:sp>
      <p:sp>
        <p:nvSpPr>
          <p:cNvPr id="14" name="Text 12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15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Response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今晚的三个动作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3444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6" name="Shape 4"/>
          <p:cNvSpPr/>
          <p:nvPr/>
        </p:nvSpPr>
        <p:spPr>
          <a:xfrm>
            <a:off x="502920" y="123444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7" name="Text 5"/>
          <p:cNvSpPr/>
          <p:nvPr/>
        </p:nvSpPr>
        <p:spPr>
          <a:xfrm>
            <a:off x="822960" y="137160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01</a:t>
            </a:r>
            <a:endParaRPr lang="en-US" sz="1800" dirty="0"/>
          </a:p>
        </p:txBody>
      </p:sp>
      <p:sp>
        <p:nvSpPr>
          <p:cNvPr id="8" name="Text 6"/>
          <p:cNvSpPr/>
          <p:nvPr/>
        </p:nvSpPr>
        <p:spPr>
          <a:xfrm>
            <a:off x="1554480" y="134416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共写盟约书第三条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1554480" y="167335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「期望说出来，不留成失望；小家的事，我们先商量。」——两个人都签名。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502920" y="233172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502920" y="233172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822960" y="246888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02</a:t>
            </a:r>
            <a:endParaRPr lang="en-US" sz="1800" dirty="0"/>
          </a:p>
        </p:txBody>
      </p:sp>
      <p:sp>
        <p:nvSpPr>
          <p:cNvPr id="13" name="Text 11"/>
          <p:cNvSpPr/>
          <p:nvPr/>
        </p:nvSpPr>
        <p:spPr>
          <a:xfrm>
            <a:off x="1554480" y="244144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一对一确认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1554480" y="277063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还没做的，本周和护航夫妇完成——带着问卷分歧最大的三处去聊。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502920" y="3429000"/>
            <a:ext cx="8138160" cy="868680"/>
          </a:xfrm>
          <a:prstGeom prst="roundRect">
            <a:avLst>
              <a:gd name="adj" fmla="val 8421"/>
            </a:avLst>
          </a:prstGeom>
          <a:solidFill>
            <a:srgbClr val="FFFFFF"/>
          </a:solidFill>
          <a:ln/>
          <a:effectLst>
            <a:outerShdw sx="100000" sy="100000" kx="0" ky="0" algn="bl" rotWithShape="0" blurRad="50800" dist="12700" dir="8100000">
              <a:srgbClr val="000000">
                <a:alpha val="6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502920" y="3429000"/>
            <a:ext cx="109728" cy="868680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7" name="Text 15"/>
          <p:cNvSpPr/>
          <p:nvPr/>
        </p:nvSpPr>
        <p:spPr>
          <a:xfrm>
            <a:off x="822960" y="3566160"/>
            <a:ext cx="6400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03</a:t>
            </a:r>
            <a:endParaRPr lang="en-US" sz="1800" dirty="0"/>
          </a:p>
        </p:txBody>
      </p:sp>
      <p:sp>
        <p:nvSpPr>
          <p:cNvPr id="18" name="Text 16"/>
          <p:cNvSpPr/>
          <p:nvPr/>
        </p:nvSpPr>
        <p:spPr>
          <a:xfrm>
            <a:off x="1554480" y="3538728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「离开」从感恩开始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1554480" y="3867912"/>
            <a:ext cx="667512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各自本周向父母表达一次具体的感谢——先谢，再离；不从切断开始。</a:t>
            </a:r>
            <a:endParaRPr lang="en-US" sz="1300" dirty="0"/>
          </a:p>
        </p:txBody>
      </p:sp>
      <p:sp>
        <p:nvSpPr>
          <p:cNvPr id="20" name="Text 1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2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 · 10′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Prayer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4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为两个世界的合并、为父母祷告</a:t>
            </a:r>
            <a:endParaRPr lang="en-US" sz="24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011680"/>
          </a:xfrm>
          <a:prstGeom prst="roundRect">
            <a:avLst>
              <a:gd name="adj" fmla="val 3636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0020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人心怀藏谋略，好像深水；</a:t>
            </a:r>
            <a:endParaRPr lang="en-US" sz="2000" dirty="0"/>
          </a:p>
          <a:p>
            <a:pPr algn="ctr" indent="0" marL="0">
              <a:buNone/>
            </a:pPr>
            <a:r>
              <a:rPr lang="en-US" sz="20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惟明哲人才能汲引出来。</a:t>
            </a:r>
            <a:endParaRPr lang="en-US" sz="2000" dirty="0"/>
          </a:p>
        </p:txBody>
      </p:sp>
      <p:sp>
        <p:nvSpPr>
          <p:cNvPr id="7" name="Text 5"/>
          <p:cNvSpPr/>
          <p:nvPr/>
        </p:nvSpPr>
        <p:spPr>
          <a:xfrm>
            <a:off x="868680" y="283464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箴言二十 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61188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情侣同祷：为「两个世界的合并」祷告，也为双方父母祝福；护航夫妇为一对一祷告。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502920" y="402336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本周爱祷告经文：箴二十 5 · 摩三 3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课后 · 各自完成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Take-home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868680"/>
            <a:ext cx="9144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8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4800" dirty="0"/>
          </a:p>
        </p:txBody>
      </p:sp>
      <p:sp>
        <p:nvSpPr>
          <p:cNvPr id="5" name="Text 3"/>
          <p:cNvSpPr/>
          <p:nvPr/>
        </p:nvSpPr>
        <p:spPr>
          <a:xfrm>
            <a:off x="640080" y="1554480"/>
            <a:ext cx="7772400" cy="1463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这周向父母说一次具体的感谢——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为他们给你的某一样。</a:t>
            </a:r>
            <a:endParaRPr lang="en-US" sz="2100" dirty="0"/>
          </a:p>
          <a:p>
            <a:pPr indent="0" marL="0">
              <a:buNone/>
            </a:pPr>
            <a:r>
              <a:rPr lang="en-US" sz="21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说完记下：那一刻你心里的感觉，和父母的反应。</a:t>
            </a:r>
            <a:endParaRPr lang="en-US" sz="2100" dirty="0"/>
          </a:p>
        </p:txBody>
      </p:sp>
      <p:sp>
        <p:nvSpPr>
          <p:cNvPr id="6" name="Shape 4"/>
          <p:cNvSpPr/>
          <p:nvPr/>
        </p:nvSpPr>
        <p:spPr>
          <a:xfrm>
            <a:off x="640080" y="3291840"/>
            <a:ext cx="7863840" cy="914400"/>
          </a:xfrm>
          <a:prstGeom prst="roundRect">
            <a:avLst>
              <a:gd name="adj" fmla="val 8000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914400" y="3429000"/>
            <a:ext cx="73152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「离开」的功课，从感恩开始，不从切断开始。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（还没做一对一的，这周约上护航夫妇——带着你们分歧最大的三处去）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pic>
        <p:nvPicPr>
          <p:cNvPr id="3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206240" y="411480"/>
            <a:ext cx="731520" cy="731520"/>
          </a:xfrm>
          <a:prstGeom prst="rect">
            <a:avLst/>
          </a:prstGeom>
        </p:spPr>
      </p:pic>
      <p:sp>
        <p:nvSpPr>
          <p:cNvPr id="4" name="Text 1"/>
          <p:cNvSpPr/>
          <p:nvPr/>
        </p:nvSpPr>
        <p:spPr>
          <a:xfrm>
            <a:off x="457200" y="128016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本周的路</a:t>
            </a:r>
            <a:endParaRPr lang="en-US" sz="1400" dirty="0"/>
          </a:p>
        </p:txBody>
      </p:sp>
      <p:sp>
        <p:nvSpPr>
          <p:cNvPr id="5" name="Text 2"/>
          <p:cNvSpPr/>
          <p:nvPr/>
        </p:nvSpPr>
        <p:spPr>
          <a:xfrm>
            <a:off x="731520" y="1783080"/>
            <a:ext cx="768096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二人若不同心，</a:t>
            </a:r>
            <a:endParaRPr lang="en-US" sz="2400" dirty="0"/>
          </a:p>
          <a:p>
            <a:pPr algn="ctr" indent="0" marL="0">
              <a:buNone/>
            </a:pPr>
            <a:r>
              <a:rPr lang="en-US" sz="2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岂能同行呢？</a:t>
            </a:r>
            <a:endParaRPr lang="en-US" sz="2400" dirty="0"/>
          </a:p>
        </p:txBody>
      </p:sp>
      <p:sp>
        <p:nvSpPr>
          <p:cNvPr id="6" name="Text 3"/>
          <p:cNvSpPr/>
          <p:nvPr/>
        </p:nvSpPr>
        <p:spPr>
          <a:xfrm>
            <a:off x="457200" y="292608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阿摩司书三 3　·　箴言二十 5</a:t>
            </a:r>
            <a:endParaRPr lang="en-US" sz="1400" dirty="0"/>
          </a:p>
        </p:txBody>
      </p:sp>
      <p:sp>
        <p:nvSpPr>
          <p:cNvPr id="7" name="Shape 4"/>
          <p:cNvSpPr/>
          <p:nvPr/>
        </p:nvSpPr>
        <p:spPr>
          <a:xfrm>
            <a:off x="4114800" y="342900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5"/>
          <p:cNvSpPr/>
          <p:nvPr/>
        </p:nvSpPr>
        <p:spPr>
          <a:xfrm>
            <a:off x="457200" y="370332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下周见：第 4 课《角色与次序》</a:t>
            </a:r>
            <a:endParaRPr lang="en-US" sz="1500" dirty="0"/>
          </a:p>
        </p:txBody>
      </p:sp>
      <p:sp>
        <p:nvSpPr>
          <p:cNvPr id="9" name="Text 6"/>
          <p:cNvSpPr/>
          <p:nvPr/>
        </p:nvSpPr>
        <p:spPr>
          <a:xfrm>
            <a:off x="457200" y="4617720"/>
            <a:ext cx="82296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磐石之家 · On the Rock</a:t>
            </a:r>
            <a:endParaRPr lang="en-US" sz="1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本课流程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Tonight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4008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今晚我们一起走这几步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48640" y="123444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548640" y="123444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</a:t>
            </a:r>
            <a:endParaRPr lang="en-US" sz="1400" dirty="0"/>
          </a:p>
        </p:txBody>
      </p:sp>
      <p:sp>
        <p:nvSpPr>
          <p:cNvPr id="7" name="Text 5"/>
          <p:cNvSpPr/>
          <p:nvPr/>
        </p:nvSpPr>
        <p:spPr>
          <a:xfrm>
            <a:off x="1143000" y="123444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3108960" y="123444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9" name="Text 7"/>
          <p:cNvSpPr/>
          <p:nvPr/>
        </p:nvSpPr>
        <p:spPr>
          <a:xfrm>
            <a:off x="4114800" y="123444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哪类期望，你们聊得最少？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548640" y="1874520"/>
            <a:ext cx="384048" cy="384048"/>
          </a:xfrm>
          <a:prstGeom prst="ellipse">
            <a:avLst/>
          </a:prstGeom>
          <a:solidFill>
            <a:srgbClr val="B0894F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548640" y="187452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400" dirty="0"/>
          </a:p>
        </p:txBody>
      </p:sp>
      <p:sp>
        <p:nvSpPr>
          <p:cNvPr id="12" name="Text 10"/>
          <p:cNvSpPr/>
          <p:nvPr/>
        </p:nvSpPr>
        <p:spPr>
          <a:xfrm>
            <a:off x="1143000" y="187452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108960" y="187452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25′</a:t>
            </a:r>
            <a:endParaRPr lang="en-US" sz="1500" dirty="0"/>
          </a:p>
        </p:txBody>
      </p:sp>
      <p:sp>
        <p:nvSpPr>
          <p:cNvPr id="14" name="Text 12"/>
          <p:cNvSpPr/>
          <p:nvPr/>
        </p:nvSpPr>
        <p:spPr>
          <a:xfrm>
            <a:off x="4114800" y="187452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深水、出厂设置，与三个「离开」</a:t>
            </a:r>
            <a:endParaRPr lang="en-US" sz="1400" dirty="0"/>
          </a:p>
        </p:txBody>
      </p:sp>
      <p:sp>
        <p:nvSpPr>
          <p:cNvPr id="15" name="Shape 13"/>
          <p:cNvSpPr/>
          <p:nvPr/>
        </p:nvSpPr>
        <p:spPr>
          <a:xfrm>
            <a:off x="548640" y="251460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548640" y="251460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400" dirty="0"/>
          </a:p>
        </p:txBody>
      </p:sp>
      <p:sp>
        <p:nvSpPr>
          <p:cNvPr id="17" name="Text 15"/>
          <p:cNvSpPr/>
          <p:nvPr/>
        </p:nvSpPr>
        <p:spPr>
          <a:xfrm>
            <a:off x="1143000" y="251460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二人对话</a:t>
            </a:r>
            <a:endParaRPr lang="en-US" sz="1600" dirty="0"/>
          </a:p>
        </p:txBody>
      </p:sp>
      <p:sp>
        <p:nvSpPr>
          <p:cNvPr id="18" name="Text 16"/>
          <p:cNvSpPr/>
          <p:nvPr/>
        </p:nvSpPr>
        <p:spPr>
          <a:xfrm>
            <a:off x="3108960" y="251460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40′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114800" y="251460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把「我以为你知道」说出来</a:t>
            </a:r>
            <a:endParaRPr lang="en-US" sz="1400" dirty="0"/>
          </a:p>
        </p:txBody>
      </p:sp>
      <p:sp>
        <p:nvSpPr>
          <p:cNvPr id="20" name="Shape 18"/>
          <p:cNvSpPr/>
          <p:nvPr/>
        </p:nvSpPr>
        <p:spPr>
          <a:xfrm>
            <a:off x="548640" y="315468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1" name="Text 19"/>
          <p:cNvSpPr/>
          <p:nvPr/>
        </p:nvSpPr>
        <p:spPr>
          <a:xfrm>
            <a:off x="548640" y="315468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400" dirty="0"/>
          </a:p>
        </p:txBody>
      </p:sp>
      <p:sp>
        <p:nvSpPr>
          <p:cNvPr id="22" name="Text 20"/>
          <p:cNvSpPr/>
          <p:nvPr/>
        </p:nvSpPr>
        <p:spPr>
          <a:xfrm>
            <a:off x="1143000" y="315468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操练 · 回应</a:t>
            </a:r>
            <a:endParaRPr lang="en-US" sz="1600" dirty="0"/>
          </a:p>
        </p:txBody>
      </p:sp>
      <p:sp>
        <p:nvSpPr>
          <p:cNvPr id="23" name="Text 21"/>
          <p:cNvSpPr/>
          <p:nvPr/>
        </p:nvSpPr>
        <p:spPr>
          <a:xfrm>
            <a:off x="3108960" y="315468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15′</a:t>
            </a:r>
            <a:endParaRPr lang="en-US" sz="1500" dirty="0"/>
          </a:p>
        </p:txBody>
      </p:sp>
      <p:sp>
        <p:nvSpPr>
          <p:cNvPr id="24" name="Text 22"/>
          <p:cNvSpPr/>
          <p:nvPr/>
        </p:nvSpPr>
        <p:spPr>
          <a:xfrm>
            <a:off x="4114800" y="315468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盟约书第三条 ＋ 感恩的功课</a:t>
            </a:r>
            <a:endParaRPr lang="en-US" sz="1400" dirty="0"/>
          </a:p>
        </p:txBody>
      </p:sp>
      <p:sp>
        <p:nvSpPr>
          <p:cNvPr id="25" name="Shape 23"/>
          <p:cNvSpPr/>
          <p:nvPr/>
        </p:nvSpPr>
        <p:spPr>
          <a:xfrm>
            <a:off x="548640" y="3794760"/>
            <a:ext cx="384048" cy="384048"/>
          </a:xfrm>
          <a:prstGeom prst="ellipse">
            <a:avLst/>
          </a:prstGeom>
          <a:solidFill>
            <a:srgbClr val="FAF5EC"/>
          </a:solidFill>
          <a:ln w="19050">
            <a:solidFill>
              <a:srgbClr val="B0894F"/>
            </a:solidFill>
            <a:prstDash val="solid"/>
          </a:ln>
        </p:spPr>
      </p:sp>
      <p:sp>
        <p:nvSpPr>
          <p:cNvPr id="26" name="Text 24"/>
          <p:cNvSpPr/>
          <p:nvPr/>
        </p:nvSpPr>
        <p:spPr>
          <a:xfrm>
            <a:off x="548640" y="3794760"/>
            <a:ext cx="384048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B0894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400" dirty="0"/>
          </a:p>
        </p:txBody>
      </p:sp>
      <p:sp>
        <p:nvSpPr>
          <p:cNvPr id="27" name="Text 25"/>
          <p:cNvSpPr/>
          <p:nvPr/>
        </p:nvSpPr>
        <p:spPr>
          <a:xfrm>
            <a:off x="1143000" y="3794760"/>
            <a:ext cx="182880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一起祷告</a:t>
            </a:r>
            <a:endParaRPr lang="en-US" sz="1600" dirty="0"/>
          </a:p>
        </p:txBody>
      </p:sp>
      <p:sp>
        <p:nvSpPr>
          <p:cNvPr id="28" name="Text 26"/>
          <p:cNvSpPr/>
          <p:nvPr/>
        </p:nvSpPr>
        <p:spPr>
          <a:xfrm>
            <a:off x="3108960" y="3794760"/>
            <a:ext cx="8229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10′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114800" y="3794760"/>
            <a:ext cx="438912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为两个世界的合并、为父母祷告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3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破冰 · 15′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Ice-breaker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扫码答题（匿名）：</a:t>
            </a:r>
            <a:endParaRPr lang="en-US" sz="1500" dirty="0"/>
          </a:p>
        </p:txBody>
      </p:sp>
      <p:sp>
        <p:nvSpPr>
          <p:cNvPr id="5" name="Text 3"/>
          <p:cNvSpPr/>
          <p:nvPr/>
        </p:nvSpPr>
        <p:spPr>
          <a:xfrm>
            <a:off x="502920" y="1143000"/>
            <a:ext cx="914400" cy="6400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5600" dirty="0">
                <a:solidFill>
                  <a:srgbClr val="CBA968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5600" dirty="0"/>
          </a:p>
        </p:txBody>
      </p:sp>
      <p:sp>
        <p:nvSpPr>
          <p:cNvPr id="6" name="Text 4"/>
          <p:cNvSpPr/>
          <p:nvPr/>
        </p:nvSpPr>
        <p:spPr>
          <a:xfrm>
            <a:off x="640080" y="1691640"/>
            <a:ext cx="777240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下面哪类期望，</a:t>
            </a:r>
            <a:endParaRPr lang="en-US" sz="2600" dirty="0"/>
          </a:p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你们聊得最少？</a:t>
            </a:r>
            <a:endParaRPr lang="en-US" sz="2600" dirty="0"/>
          </a:p>
        </p:txBody>
      </p:sp>
      <p:sp>
        <p:nvSpPr>
          <p:cNvPr id="7" name="Shape 5"/>
          <p:cNvSpPr/>
          <p:nvPr/>
        </p:nvSpPr>
        <p:spPr>
          <a:xfrm>
            <a:off x="640080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640080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</a:t>
            </a:r>
            <a:endParaRPr lang="en-US" sz="1300" dirty="0"/>
          </a:p>
        </p:txBody>
      </p:sp>
      <p:sp>
        <p:nvSpPr>
          <p:cNvPr id="9" name="Shape 7"/>
          <p:cNvSpPr/>
          <p:nvPr/>
        </p:nvSpPr>
        <p:spPr>
          <a:xfrm>
            <a:off x="2267712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0" name="Text 8"/>
          <p:cNvSpPr/>
          <p:nvPr/>
        </p:nvSpPr>
        <p:spPr>
          <a:xfrm>
            <a:off x="2267712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姻亲</a:t>
            </a:r>
            <a:endParaRPr lang="en-US" sz="1300" dirty="0"/>
          </a:p>
        </p:txBody>
      </p:sp>
      <p:sp>
        <p:nvSpPr>
          <p:cNvPr id="11" name="Shape 9"/>
          <p:cNvSpPr/>
          <p:nvPr/>
        </p:nvSpPr>
        <p:spPr>
          <a:xfrm>
            <a:off x="3895344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2" name="Text 10"/>
          <p:cNvSpPr/>
          <p:nvPr/>
        </p:nvSpPr>
        <p:spPr>
          <a:xfrm>
            <a:off x="3895344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性与亲密</a:t>
            </a:r>
            <a:endParaRPr lang="en-US" sz="1300" dirty="0"/>
          </a:p>
        </p:txBody>
      </p:sp>
      <p:sp>
        <p:nvSpPr>
          <p:cNvPr id="13" name="Shape 11"/>
          <p:cNvSpPr/>
          <p:nvPr/>
        </p:nvSpPr>
        <p:spPr>
          <a:xfrm>
            <a:off x="5522976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5522976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家务分工</a:t>
            </a:r>
            <a:endParaRPr lang="en-US" sz="1300" dirty="0"/>
          </a:p>
        </p:txBody>
      </p:sp>
      <p:sp>
        <p:nvSpPr>
          <p:cNvPr id="15" name="Shape 13"/>
          <p:cNvSpPr/>
          <p:nvPr/>
        </p:nvSpPr>
        <p:spPr>
          <a:xfrm>
            <a:off x="7150608" y="3017520"/>
            <a:ext cx="1371600" cy="502920"/>
          </a:xfrm>
          <a:prstGeom prst="roundRect">
            <a:avLst>
              <a:gd name="adj" fmla="val 18182"/>
            </a:avLst>
          </a:prstGeom>
          <a:solidFill>
            <a:srgbClr val="F4ECDD"/>
          </a:solidFill>
          <a:ln w="12700">
            <a:solidFill>
              <a:srgbClr val="CBA968"/>
            </a:solidFill>
            <a:prstDash val="solid"/>
          </a:ln>
        </p:spPr>
      </p:sp>
      <p:sp>
        <p:nvSpPr>
          <p:cNvPr id="16" name="Text 14"/>
          <p:cNvSpPr/>
          <p:nvPr/>
        </p:nvSpPr>
        <p:spPr>
          <a:xfrm>
            <a:off x="7150608" y="3017520"/>
            <a:ext cx="1371600" cy="5029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信仰节奏</a:t>
            </a:r>
            <a:endParaRPr lang="en-US" sz="1300" dirty="0"/>
          </a:p>
        </p:txBody>
      </p:sp>
      <p:sp>
        <p:nvSpPr>
          <p:cNvPr id="17" name="Text 15"/>
          <p:cNvSpPr/>
          <p:nvPr/>
        </p:nvSpPr>
        <p:spPr>
          <a:xfrm>
            <a:off x="640080" y="3840480"/>
            <a:ext cx="77724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轻松聊：说一个你们已经发现的「可爱差异」（牙膏从哪挤、周六早上干嘛……）</a:t>
            </a:r>
            <a:endParaRPr lang="en-US" sz="1500" dirty="0"/>
          </a:p>
        </p:txBody>
      </p:sp>
      <p:sp>
        <p:nvSpPr>
          <p:cNvPr id="18" name="Text 16"/>
          <p:cNvSpPr/>
          <p:nvPr/>
        </p:nvSpPr>
        <p:spPr>
          <a:xfrm>
            <a:off x="640080" y="4206240"/>
            <a:ext cx="77724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（小差异好笑——大期望没说出口，就不好笑了。今晚把它们摊在光里）</a:t>
            </a:r>
            <a:endParaRPr lang="en-US" sz="13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2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2E261C"/>
          </a:solidFill>
          <a:ln/>
        </p:spPr>
      </p:sp>
      <p:sp>
        <p:nvSpPr>
          <p:cNvPr id="3" name="Text 1"/>
          <p:cNvSpPr/>
          <p:nvPr/>
        </p:nvSpPr>
        <p:spPr>
          <a:xfrm>
            <a:off x="731520" y="914400"/>
            <a:ext cx="10972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400" dirty="0">
                <a:solidFill>
                  <a:srgbClr val="B0894F"/>
                </a:solidFill>
                <a:latin typeface="Georgia" pitchFamily="34" charset="0"/>
                <a:ea typeface="Georgia" pitchFamily="34" charset="-122"/>
                <a:cs typeface="Georgia" pitchFamily="34" charset="-120"/>
              </a:rPr>
              <a:t>“</a:t>
            </a:r>
            <a:endParaRPr lang="en-US" sz="6400" dirty="0"/>
          </a:p>
        </p:txBody>
      </p:sp>
      <p:sp>
        <p:nvSpPr>
          <p:cNvPr id="4" name="Text 2"/>
          <p:cNvSpPr/>
          <p:nvPr/>
        </p:nvSpPr>
        <p:spPr>
          <a:xfrm>
            <a:off x="640080" y="1691640"/>
            <a:ext cx="7863840" cy="1371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没说出口的期望，</a:t>
            </a:r>
            <a:endParaRPr lang="en-US" sz="2800" dirty="0"/>
          </a:p>
          <a:p>
            <a:pPr algn="ctr" indent="0" marL="0">
              <a:buNone/>
            </a:pPr>
            <a:r>
              <a:rPr lang="en-US" sz="28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是预定好的失望。</a:t>
            </a:r>
            <a:endParaRPr lang="en-US" sz="2800" dirty="0"/>
          </a:p>
        </p:txBody>
      </p:sp>
      <p:sp>
        <p:nvSpPr>
          <p:cNvPr id="5" name="Shape 3"/>
          <p:cNvSpPr/>
          <p:nvPr/>
        </p:nvSpPr>
        <p:spPr>
          <a:xfrm>
            <a:off x="4114800" y="3246120"/>
            <a:ext cx="914400" cy="13716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6" name="Text 4"/>
          <p:cNvSpPr/>
          <p:nvPr/>
        </p:nvSpPr>
        <p:spPr>
          <a:xfrm>
            <a:off x="457200" y="3429000"/>
            <a:ext cx="822960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本课中心</a:t>
            </a:r>
            <a:endParaRPr lang="en-US" sz="14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期望，藏在深水里</a:t>
            </a:r>
            <a:endParaRPr lang="en-US" sz="2600" dirty="0"/>
          </a:p>
        </p:txBody>
      </p:sp>
      <p:sp>
        <p:nvSpPr>
          <p:cNvPr id="5" name="Shape 3"/>
          <p:cNvSpPr/>
          <p:nvPr/>
        </p:nvSpPr>
        <p:spPr>
          <a:xfrm>
            <a:off x="502920" y="1280160"/>
            <a:ext cx="813816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6" name="Text 4"/>
          <p:cNvSpPr/>
          <p:nvPr/>
        </p:nvSpPr>
        <p:spPr>
          <a:xfrm>
            <a:off x="868680" y="1645920"/>
            <a:ext cx="7406640" cy="10058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人心怀藏谋略，好像深水；</a:t>
            </a:r>
            <a:endParaRPr lang="en-US" sz="2200" dirty="0"/>
          </a:p>
          <a:p>
            <a:pPr algn="ctr" indent="0" marL="0">
              <a:buNone/>
            </a:pPr>
            <a:r>
              <a:rPr lang="en-US" sz="22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惟明哲人才能汲引出来。</a:t>
            </a:r>
            <a:endParaRPr lang="en-US" sz="2200" dirty="0"/>
          </a:p>
        </p:txBody>
      </p:sp>
      <p:sp>
        <p:nvSpPr>
          <p:cNvPr id="7" name="Text 5"/>
          <p:cNvSpPr/>
          <p:nvPr/>
        </p:nvSpPr>
        <p:spPr>
          <a:xfrm>
            <a:off x="868680" y="2880360"/>
            <a:ext cx="74066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 箴言二十 5</a:t>
            </a:r>
            <a:endParaRPr lang="en-US" sz="1300" dirty="0"/>
          </a:p>
        </p:txBody>
      </p:sp>
      <p:sp>
        <p:nvSpPr>
          <p:cNvPr id="8" name="Text 6"/>
          <p:cNvSpPr/>
          <p:nvPr/>
        </p:nvSpPr>
        <p:spPr>
          <a:xfrm>
            <a:off x="502920" y="370332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7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期望藏在深水里——连自己都未必看见。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（「同心盘点」就是打水的桶，一对一辅导就是一起汲水）</a:t>
            </a:r>
            <a:endParaRPr lang="en-US" sz="13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期望的「出厂设置」：原生家庭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期望大多不是选的，是「长」进来的——每个家都预装了一套「理所当然」：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4ECDD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过年怎么过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685800" y="251460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回谁家？红包给多少？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年夜饭谁做？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——两家的答案不一样。</a:t>
            </a:r>
            <a:endParaRPr lang="en-US" sz="1300" dirty="0"/>
          </a:p>
        </p:txBody>
      </p:sp>
      <p:sp>
        <p:nvSpPr>
          <p:cNvPr id="10" name="Shape 8"/>
          <p:cNvSpPr/>
          <p:nvPr/>
        </p:nvSpPr>
        <p:spPr>
          <a:xfrm>
            <a:off x="329184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11" name="Shape 9"/>
          <p:cNvSpPr/>
          <p:nvPr/>
        </p:nvSpPr>
        <p:spPr>
          <a:xfrm>
            <a:off x="329184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生病了怎么被照顾</a:t>
            </a:r>
            <a:endParaRPr lang="en-US" sz="1600" dirty="0"/>
          </a:p>
        </p:txBody>
      </p:sp>
      <p:sp>
        <p:nvSpPr>
          <p:cNvPr id="13" name="Text 11"/>
          <p:cNvSpPr/>
          <p:nvPr/>
        </p:nvSpPr>
        <p:spPr>
          <a:xfrm>
            <a:off x="3474720" y="251460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端水送药寸步不离，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还是「多喝热水好好睡」？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——你习惯的，就是你期待的。</a:t>
            </a:r>
            <a:endParaRPr lang="en-US" sz="1300" dirty="0"/>
          </a:p>
        </p:txBody>
      </p:sp>
      <p:sp>
        <p:nvSpPr>
          <p:cNvPr id="14" name="Shape 12"/>
          <p:cNvSpPr/>
          <p:nvPr/>
        </p:nvSpPr>
        <p:spPr>
          <a:xfrm>
            <a:off x="608076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4ECDD"/>
          </a:solidFill>
          <a:ln/>
        </p:spPr>
      </p:sp>
      <p:sp>
        <p:nvSpPr>
          <p:cNvPr id="15" name="Shape 13"/>
          <p:cNvSpPr/>
          <p:nvPr/>
        </p:nvSpPr>
        <p:spPr>
          <a:xfrm>
            <a:off x="608076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钱该怎么管</a:t>
            </a:r>
            <a:endParaRPr lang="en-US" sz="1600" dirty="0"/>
          </a:p>
        </p:txBody>
      </p:sp>
      <p:sp>
        <p:nvSpPr>
          <p:cNvPr id="17" name="Text 15"/>
          <p:cNvSpPr/>
          <p:nvPr/>
        </p:nvSpPr>
        <p:spPr>
          <a:xfrm>
            <a:off x="6263640" y="2514600"/>
            <a:ext cx="2240280" cy="12801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谁管账？多少要商量？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给父母多少？</a:t>
            </a:r>
            <a:endParaRPr lang="en-US" sz="1300" dirty="0"/>
          </a:p>
          <a:p>
            <a:pPr indent="0" marL="0">
              <a:buNone/>
            </a:pPr>
            <a:r>
              <a:rPr lang="en-US" sz="13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——两套「理所当然」。</a:t>
            </a:r>
            <a:endParaRPr lang="en-US" sz="1300" dirty="0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你以为的「正常」，只是「你家的正常」。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2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00584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「我以为你知道」</a:t>
            </a:r>
            <a:endParaRPr lang="en-US" sz="3600" dirty="0"/>
          </a:p>
        </p:txBody>
      </p:sp>
      <p:sp>
        <p:nvSpPr>
          <p:cNvPr id="5" name="Text 3"/>
          <p:cNvSpPr/>
          <p:nvPr/>
        </p:nvSpPr>
        <p:spPr>
          <a:xfrm>
            <a:off x="457200" y="178308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——婚姻里最贵的六个字</a:t>
            </a:r>
            <a:endParaRPr lang="en-US" sz="1600" dirty="0"/>
          </a:p>
        </p:txBody>
      </p:sp>
      <p:sp>
        <p:nvSpPr>
          <p:cNvPr id="6" name="Shape 4"/>
          <p:cNvSpPr/>
          <p:nvPr/>
        </p:nvSpPr>
        <p:spPr>
          <a:xfrm>
            <a:off x="777240" y="2377440"/>
            <a:ext cx="7589520" cy="1051560"/>
          </a:xfrm>
          <a:prstGeom prst="roundRect">
            <a:avLst>
              <a:gd name="adj" fmla="val 6957"/>
            </a:avLst>
          </a:prstGeom>
          <a:solidFill>
            <a:srgbClr val="F4ECDD"/>
          </a:solidFill>
          <a:ln/>
        </p:spPr>
      </p:sp>
      <p:sp>
        <p:nvSpPr>
          <p:cNvPr id="7" name="Text 5"/>
          <p:cNvSpPr/>
          <p:nvPr/>
        </p:nvSpPr>
        <p:spPr>
          <a:xfrm>
            <a:off x="1051560" y="2606040"/>
            <a:ext cx="7040880" cy="5943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藏着的期望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失望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苦毒</a:t>
            </a:r>
            <a:pPr algn="ctr" indent="0" marL="0">
              <a:buNone/>
            </a:pPr>
            <a:r>
              <a:rPr lang="en-US" sz="2200" b="1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　→　</a:t>
            </a:r>
            <a:pPr algn="ctr" indent="0" marL="0">
              <a:buNone/>
            </a:pPr>
            <a:r>
              <a:rPr lang="en-US" sz="22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控告</a:t>
            </a:r>
            <a:endParaRPr lang="en-US" sz="2200" dirty="0"/>
          </a:p>
        </p:txBody>
      </p:sp>
      <p:sp>
        <p:nvSpPr>
          <p:cNvPr id="8" name="Text 6"/>
          <p:cNvSpPr/>
          <p:nvPr/>
        </p:nvSpPr>
        <p:spPr>
          <a:xfrm>
            <a:off x="502920" y="374904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「二人若不同心，岂能同行呢？」（摩三 3）</a:t>
            </a:r>
            <a:endParaRPr lang="en-US" sz="1600" dirty="0"/>
          </a:p>
        </p:txBody>
      </p:sp>
      <p:sp>
        <p:nvSpPr>
          <p:cNvPr id="9" name="Text 7"/>
          <p:cNvSpPr/>
          <p:nvPr/>
        </p:nvSpPr>
        <p:spPr>
          <a:xfrm>
            <a:off x="502920" y="4114800"/>
            <a:ext cx="81381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同行要先同心，同心要先约定，约定要先——说出来。</a:t>
            </a:r>
            <a:endParaRPr lang="en-US" sz="1400" dirty="0"/>
          </a:p>
        </p:txBody>
      </p:sp>
      <p:sp>
        <p:nvSpPr>
          <p:cNvPr id="10" name="Text 8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11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502920" y="685800"/>
            <a:ext cx="822960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6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三个「离开」——华人婚姻的必修课</a:t>
            </a:r>
            <a:endParaRPr lang="en-US" sz="2600" dirty="0"/>
          </a:p>
        </p:txBody>
      </p:sp>
      <p:sp>
        <p:nvSpPr>
          <p:cNvPr id="5" name="Text 3"/>
          <p:cNvSpPr/>
          <p:nvPr/>
        </p:nvSpPr>
        <p:spPr>
          <a:xfrm>
            <a:off x="502920" y="1188720"/>
            <a:ext cx="822960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接第 1 课：「离开父母」不是不孝——是忠诚次序重排：</a:t>
            </a:r>
            <a:endParaRPr lang="en-US" sz="1500" dirty="0"/>
          </a:p>
        </p:txBody>
      </p:sp>
      <p:sp>
        <p:nvSpPr>
          <p:cNvPr id="6" name="Shape 4"/>
          <p:cNvSpPr/>
          <p:nvPr/>
        </p:nvSpPr>
        <p:spPr>
          <a:xfrm>
            <a:off x="50292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4ECDD"/>
          </a:solidFill>
          <a:ln/>
        </p:spPr>
      </p:sp>
      <p:sp>
        <p:nvSpPr>
          <p:cNvPr id="7" name="Shape 5"/>
          <p:cNvSpPr/>
          <p:nvPr/>
        </p:nvSpPr>
        <p:spPr>
          <a:xfrm>
            <a:off x="50292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8" name="Text 6"/>
          <p:cNvSpPr/>
          <p:nvPr/>
        </p:nvSpPr>
        <p:spPr>
          <a:xfrm>
            <a:off x="68580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决定权的离开</a:t>
            </a:r>
            <a:endParaRPr lang="en-US" sz="1700" dirty="0"/>
          </a:p>
        </p:txBody>
      </p:sp>
      <p:sp>
        <p:nvSpPr>
          <p:cNvPr id="9" name="Text 7"/>
          <p:cNvSpPr/>
          <p:nvPr/>
        </p:nvSpPr>
        <p:spPr>
          <a:xfrm>
            <a:off x="685800" y="25603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小家的事，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小家先定——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再听父母的建议。</a:t>
            </a:r>
            <a:endParaRPr lang="en-US" sz="1400" dirty="0"/>
          </a:p>
        </p:txBody>
      </p:sp>
      <p:sp>
        <p:nvSpPr>
          <p:cNvPr id="10" name="Shape 8"/>
          <p:cNvSpPr/>
          <p:nvPr/>
        </p:nvSpPr>
        <p:spPr>
          <a:xfrm>
            <a:off x="329184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33291E"/>
          </a:solidFill>
          <a:ln/>
        </p:spPr>
      </p:sp>
      <p:sp>
        <p:nvSpPr>
          <p:cNvPr id="11" name="Shape 9"/>
          <p:cNvSpPr/>
          <p:nvPr/>
        </p:nvSpPr>
        <p:spPr>
          <a:xfrm>
            <a:off x="329184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2" name="Text 10"/>
          <p:cNvSpPr/>
          <p:nvPr/>
        </p:nvSpPr>
        <p:spPr>
          <a:xfrm>
            <a:off x="347472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情感的离开</a:t>
            </a:r>
            <a:endParaRPr lang="en-US" sz="1700" dirty="0"/>
          </a:p>
        </p:txBody>
      </p:sp>
      <p:sp>
        <p:nvSpPr>
          <p:cNvPr id="13" name="Text 11"/>
          <p:cNvSpPr/>
          <p:nvPr/>
        </p:nvSpPr>
        <p:spPr>
          <a:xfrm>
            <a:off x="3474720" y="25603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委屈先告诉配偶，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FAF5E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不是先告诉妈妈。</a:t>
            </a:r>
            <a:endParaRPr lang="en-US" sz="1400" dirty="0"/>
          </a:p>
        </p:txBody>
      </p:sp>
      <p:sp>
        <p:nvSpPr>
          <p:cNvPr id="14" name="Shape 12"/>
          <p:cNvSpPr/>
          <p:nvPr/>
        </p:nvSpPr>
        <p:spPr>
          <a:xfrm>
            <a:off x="6080760" y="1737360"/>
            <a:ext cx="2606040" cy="2148840"/>
          </a:xfrm>
          <a:prstGeom prst="roundRect">
            <a:avLst>
              <a:gd name="adj" fmla="val 3404"/>
            </a:avLst>
          </a:prstGeom>
          <a:solidFill>
            <a:srgbClr val="F4ECDD"/>
          </a:solidFill>
          <a:ln/>
        </p:spPr>
      </p:sp>
      <p:sp>
        <p:nvSpPr>
          <p:cNvPr id="15" name="Shape 13"/>
          <p:cNvSpPr/>
          <p:nvPr/>
        </p:nvSpPr>
        <p:spPr>
          <a:xfrm>
            <a:off x="6080760" y="1737360"/>
            <a:ext cx="2606040" cy="73152"/>
          </a:xfrm>
          <a:prstGeom prst="rect">
            <a:avLst/>
          </a:prstGeom>
          <a:solidFill>
            <a:srgbClr val="B0894F"/>
          </a:solidFill>
          <a:ln/>
        </p:spPr>
      </p:sp>
      <p:sp>
        <p:nvSpPr>
          <p:cNvPr id="16" name="Text 14"/>
          <p:cNvSpPr/>
          <p:nvPr/>
        </p:nvSpPr>
        <p:spPr>
          <a:xfrm>
            <a:off x="6263640" y="2011680"/>
            <a:ext cx="224028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金钱的离开</a:t>
            </a:r>
            <a:endParaRPr lang="en-US" sz="1700" dirty="0"/>
          </a:p>
        </p:txBody>
      </p:sp>
      <p:sp>
        <p:nvSpPr>
          <p:cNvPr id="17" name="Text 15"/>
          <p:cNvSpPr/>
          <p:nvPr/>
        </p:nvSpPr>
        <p:spPr>
          <a:xfrm>
            <a:off x="6263640" y="2560320"/>
            <a:ext cx="2240280" cy="11887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帮补父母是好的——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但金额，</a:t>
            </a:r>
            <a:endParaRPr lang="en-US" sz="1400" dirty="0"/>
          </a:p>
          <a:p>
            <a:pPr indent="0" marL="0">
              <a:buNone/>
            </a:pPr>
            <a:r>
              <a:rPr lang="en-US" sz="1400" dirty="0">
                <a:solidFill>
                  <a:srgbClr val="5C5043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要两人共识。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502920" y="4114800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孝敬不变，次序要变。</a:t>
            </a:r>
            <a:endParaRPr lang="en-US" sz="1600" dirty="0"/>
          </a:p>
        </p:txBody>
      </p:sp>
      <p:sp>
        <p:nvSpPr>
          <p:cNvPr id="19" name="Text 17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20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AF5EC"/>
          </a:solidFill>
          <a:ln/>
        </p:spPr>
      </p:sp>
      <p:sp>
        <p:nvSpPr>
          <p:cNvPr id="3" name="Text 1"/>
          <p:cNvSpPr/>
          <p:nvPr/>
        </p:nvSpPr>
        <p:spPr>
          <a:xfrm>
            <a:off x="502920" y="256032"/>
            <a:ext cx="7772400" cy="29260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300" dirty="0">
                <a:solidFill>
                  <a:srgbClr val="B0894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短讲 · 25′  </a:t>
            </a:r>
            <a:pPr indent="0" marL="0">
              <a:buNone/>
            </a:pPr>
            <a:r>
              <a:rPr lang="en-US" sz="1300" dirty="0">
                <a:solidFill>
                  <a:srgbClr val="CBA96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Message</a:t>
            </a:r>
            <a:endParaRPr lang="en-US" sz="1300" dirty="0"/>
          </a:p>
        </p:txBody>
      </p:sp>
      <p:sp>
        <p:nvSpPr>
          <p:cNvPr id="4" name="Text 2"/>
          <p:cNvSpPr/>
          <p:nvPr/>
        </p:nvSpPr>
        <p:spPr>
          <a:xfrm>
            <a:off x="457200" y="1280160"/>
            <a:ext cx="822960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200" b="1" dirty="0">
                <a:solidFill>
                  <a:srgbClr val="9A7438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「发现差异，不等于不合适。」</a:t>
            </a:r>
            <a:endParaRPr lang="en-US" sz="3200" dirty="0"/>
          </a:p>
        </p:txBody>
      </p:sp>
      <p:sp>
        <p:nvSpPr>
          <p:cNvPr id="5" name="Shape 3"/>
          <p:cNvSpPr/>
          <p:nvPr/>
        </p:nvSpPr>
        <p:spPr>
          <a:xfrm>
            <a:off x="777240" y="2468880"/>
            <a:ext cx="7589520" cy="1188720"/>
          </a:xfrm>
          <a:prstGeom prst="roundRect">
            <a:avLst>
              <a:gd name="adj" fmla="val 6154"/>
            </a:avLst>
          </a:prstGeom>
          <a:solidFill>
            <a:srgbClr val="F4ECDD"/>
          </a:solidFill>
          <a:ln/>
        </p:spPr>
      </p:sp>
      <p:sp>
        <p:nvSpPr>
          <p:cNvPr id="6" name="Text 4"/>
          <p:cNvSpPr/>
          <p:nvPr/>
        </p:nvSpPr>
        <p:spPr>
          <a:xfrm>
            <a:off x="1051560" y="2697480"/>
            <a:ext cx="7040880" cy="7315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8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每一场婚姻，都是两个世界的合并——</a:t>
            </a:r>
            <a:endParaRPr lang="en-US" sz="1800" dirty="0"/>
          </a:p>
          <a:p>
            <a:pPr algn="ctr" indent="0" marL="0">
              <a:buNone/>
            </a:pPr>
            <a:r>
              <a:rPr lang="en-US" sz="1800" dirty="0">
                <a:solidFill>
                  <a:srgbClr val="33291E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看见了，才能一起面对。</a:t>
            </a:r>
            <a:endParaRPr lang="en-US" sz="1800" dirty="0"/>
          </a:p>
        </p:txBody>
      </p:sp>
      <p:sp>
        <p:nvSpPr>
          <p:cNvPr id="7" name="Text 5"/>
          <p:cNvSpPr/>
          <p:nvPr/>
        </p:nvSpPr>
        <p:spPr>
          <a:xfrm>
            <a:off x="502920" y="3977640"/>
            <a:ext cx="81381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7A5F3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一对一辅导，就聊你们分歧最大的三处——别怕，那是礼物。</a:t>
            </a:r>
            <a:endParaRPr lang="en-US" sz="1500" dirty="0"/>
          </a:p>
        </p:txBody>
      </p:sp>
      <p:sp>
        <p:nvSpPr>
          <p:cNvPr id="8" name="Text 6"/>
          <p:cNvSpPr/>
          <p:nvPr/>
        </p:nvSpPr>
        <p:spPr>
          <a:xfrm>
            <a:off x="457200" y="4800600"/>
            <a:ext cx="68580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9C8E7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立约 · 第3课 认识彼此</a:t>
            </a:r>
            <a:endParaRPr lang="en-US" sz="1100" dirty="0"/>
          </a:p>
        </p:txBody>
      </p:sp>
      <p:pic>
        <p:nvPicPr>
          <p:cNvPr id="9" name="Image 0" descr="/Users/carolyn/ryan/ontherock.family/第三期课程-立约/logo-icon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58200" y="4709160"/>
            <a:ext cx="292608" cy="29260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14</Slides>
  <Notes>14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7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立约 · 第3课 认识彼此：期望与原生家庭</dc:title>
  <dc:subject>把「我以为你知道」摊在光里</dc:subject>
  <dc:creator>磐石之家 On the Rock</dc:creator>
  <cp:lastModifiedBy>磐石之家 On the Rock</cp:lastModifiedBy>
  <cp:revision>1</cp:revision>
  <dcterms:created xsi:type="dcterms:W3CDTF">2026-07-12T23:07:38Z</dcterms:created>
  <dcterms:modified xsi:type="dcterms:W3CDTF">2026-07-12T23:07:38Z</dcterms:modified>
</cp:coreProperties>
</file>