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notesMasterIdLst>
    <p:notesMasterId r:id="rId16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2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2E261C"/>
          </a:solidFill>
          <a:ln/>
        </p:spPr>
      </p:sp>
      <p:pic>
        <p:nvPicPr>
          <p:cNvPr id="3" name="Image 0" descr="/Users/carolyn/ryan/ontherock.family/第三期课程-立约/logo-icon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160520" y="502920"/>
            <a:ext cx="822960" cy="82296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457200" y="1417320"/>
            <a:ext cx="8229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8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立　约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874520"/>
            <a:ext cx="8229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9C8E7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进入盟约 · 第三期课程 · 婚前之路</a:t>
            </a:r>
            <a:endParaRPr lang="en-US" sz="1300" dirty="0"/>
          </a:p>
        </p:txBody>
      </p:sp>
      <p:sp>
        <p:nvSpPr>
          <p:cNvPr id="6" name="Shape 3"/>
          <p:cNvSpPr/>
          <p:nvPr/>
        </p:nvSpPr>
        <p:spPr>
          <a:xfrm>
            <a:off x="3977640" y="2267712"/>
            <a:ext cx="1188720" cy="13716"/>
          </a:xfrm>
          <a:prstGeom prst="rect">
            <a:avLst/>
          </a:prstGeom>
          <a:solidFill>
            <a:srgbClr val="B0894F"/>
          </a:solidFill>
          <a:ln/>
        </p:spPr>
      </p:sp>
      <p:sp>
        <p:nvSpPr>
          <p:cNvPr id="7" name="Text 4"/>
          <p:cNvSpPr/>
          <p:nvPr/>
        </p:nvSpPr>
        <p:spPr>
          <a:xfrm>
            <a:off x="457200" y="2468880"/>
            <a:ext cx="82296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第  5  课   </a:t>
            </a:r>
            <a:pPr algn="ctr" indent="0" marL="0">
              <a:buNone/>
            </a:pPr>
            <a:r>
              <a:rPr lang="en-US" sz="3500" b="1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性、亲密与忠诚</a:t>
            </a:r>
            <a:endParaRPr lang="en-US" sz="2200" dirty="0"/>
          </a:p>
        </p:txBody>
      </p:sp>
      <p:sp>
        <p:nvSpPr>
          <p:cNvPr id="8" name="Text 5"/>
          <p:cNvSpPr/>
          <p:nvPr/>
        </p:nvSpPr>
        <p:spPr>
          <a:xfrm>
            <a:off x="457200" y="315468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婚床可贵：神设计的美好与专一</a:t>
            </a:r>
            <a:endParaRPr lang="en-US" sz="1800" dirty="0"/>
          </a:p>
        </p:txBody>
      </p:sp>
      <p:sp>
        <p:nvSpPr>
          <p:cNvPr id="9" name="Text 6"/>
          <p:cNvSpPr/>
          <p:nvPr/>
        </p:nvSpPr>
        <p:spPr>
          <a:xfrm>
            <a:off x="457200" y="379476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9C8E7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希伯来书十三 4　·　哥林多前书七 3-5</a:t>
            </a:r>
            <a:endParaRPr lang="en-US" sz="1300" dirty="0"/>
          </a:p>
        </p:txBody>
      </p:sp>
      <p:sp>
        <p:nvSpPr>
          <p:cNvPr id="10" name="Text 7"/>
          <p:cNvSpPr/>
          <p:nvPr/>
        </p:nvSpPr>
        <p:spPr>
          <a:xfrm>
            <a:off x="457200" y="4709160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9C8E7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磐石之家 On the Rock　｜　先成为对的人，再遇见对的人</a:t>
            </a:r>
            <a:endParaRPr lang="en-US" sz="11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AF5EC"/>
          </a:solidFill>
          <a:ln/>
        </p:spPr>
      </p:sp>
      <p:sp>
        <p:nvSpPr>
          <p:cNvPr id="3" name="Text 1"/>
          <p:cNvSpPr/>
          <p:nvPr/>
        </p:nvSpPr>
        <p:spPr>
          <a:xfrm>
            <a:off x="502920" y="256032"/>
            <a:ext cx="7772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深聊 · 40′ · 分两段  </a:t>
            </a:r>
            <a:pPr indent="0" marL="0">
              <a:buNone/>
            </a:pPr>
            <a:r>
              <a:rPr lang="en-US" sz="13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Deep Talk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502920" y="621792"/>
            <a:ext cx="82296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前 20′ 同性别分组 → 后 20′ 回到二人</a:t>
            </a:r>
            <a:endParaRPr lang="en-US" sz="2200" dirty="0"/>
          </a:p>
        </p:txBody>
      </p:sp>
      <p:sp>
        <p:nvSpPr>
          <p:cNvPr id="5" name="Shape 3"/>
          <p:cNvSpPr/>
          <p:nvPr/>
        </p:nvSpPr>
        <p:spPr>
          <a:xfrm>
            <a:off x="502920" y="1143000"/>
            <a:ext cx="3977640" cy="3063240"/>
          </a:xfrm>
          <a:prstGeom prst="rect">
            <a:avLst/>
          </a:prstGeom>
          <a:solidFill>
            <a:srgbClr val="33291E"/>
          </a:solidFill>
          <a:ln/>
        </p:spPr>
      </p:sp>
      <p:sp>
        <p:nvSpPr>
          <p:cNvPr id="6" name="Shape 4"/>
          <p:cNvSpPr/>
          <p:nvPr/>
        </p:nvSpPr>
        <p:spPr>
          <a:xfrm>
            <a:off x="502920" y="1143000"/>
            <a:ext cx="3977640" cy="82296"/>
          </a:xfrm>
          <a:prstGeom prst="rect">
            <a:avLst/>
          </a:prstGeom>
          <a:solidFill>
            <a:srgbClr val="B0894F"/>
          </a:solidFill>
          <a:ln/>
        </p:spPr>
      </p:sp>
      <p:sp>
        <p:nvSpPr>
          <p:cNvPr id="7" name="Text 5"/>
          <p:cNvSpPr/>
          <p:nvPr/>
        </p:nvSpPr>
        <p:spPr>
          <a:xfrm>
            <a:off x="731520" y="1371600"/>
            <a:ext cx="35661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① 同性别分组 · 20′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731520" y="1810512"/>
            <a:ext cx="3566160" cy="2286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1. 你对婚内之性的认识，多少来自圣经、多少来自世界？差别在哪？</a:t>
            </a:r>
            <a:endParaRPr lang="en-US" sz="1250" dirty="0"/>
          </a:p>
          <a:p>
            <a:pPr indent="0" marL="0">
              <a:buNone/>
            </a:pPr>
            <a:endParaRPr lang="en-US" sz="1250" dirty="0"/>
          </a:p>
          <a:p>
            <a:pPr indent="0" marL="0">
              <a:buNone/>
            </a:pPr>
            <a:r>
              <a:rPr lang="en-US" sz="1250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2. 三道篱笆哪条婚后最难守？怎么互相问责？</a:t>
            </a:r>
            <a:endParaRPr lang="en-US" sz="1250" dirty="0"/>
          </a:p>
          <a:p>
            <a:pPr indent="0" marL="0">
              <a:buNone/>
            </a:pPr>
            <a:endParaRPr lang="en-US" sz="1250" dirty="0"/>
          </a:p>
          <a:p>
            <a:pPr indent="0" marL="0">
              <a:buNone/>
            </a:pPr>
            <a:r>
              <a:rPr lang="en-US" sz="1250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3.（温柔地）若有未处理的挣扎——下一步怎么走？（可只在心里答）</a:t>
            </a:r>
            <a:endParaRPr lang="en-US" sz="1250" dirty="0"/>
          </a:p>
        </p:txBody>
      </p:sp>
      <p:sp>
        <p:nvSpPr>
          <p:cNvPr id="9" name="Shape 7"/>
          <p:cNvSpPr/>
          <p:nvPr/>
        </p:nvSpPr>
        <p:spPr>
          <a:xfrm>
            <a:off x="4663440" y="1143000"/>
            <a:ext cx="3977640" cy="3063240"/>
          </a:xfrm>
          <a:prstGeom prst="rect">
            <a:avLst/>
          </a:prstGeom>
          <a:solidFill>
            <a:srgbClr val="F4ECDD"/>
          </a:solidFill>
          <a:ln/>
        </p:spPr>
      </p:sp>
      <p:sp>
        <p:nvSpPr>
          <p:cNvPr id="10" name="Shape 8"/>
          <p:cNvSpPr/>
          <p:nvPr/>
        </p:nvSpPr>
        <p:spPr>
          <a:xfrm>
            <a:off x="4663440" y="1143000"/>
            <a:ext cx="3977640" cy="82296"/>
          </a:xfrm>
          <a:prstGeom prst="rect">
            <a:avLst/>
          </a:prstGeom>
          <a:solidFill>
            <a:srgbClr val="5C5043"/>
          </a:solidFill>
          <a:ln/>
        </p:spPr>
      </p:sp>
      <p:sp>
        <p:nvSpPr>
          <p:cNvPr id="11" name="Text 9"/>
          <p:cNvSpPr/>
          <p:nvPr/>
        </p:nvSpPr>
        <p:spPr>
          <a:xfrm>
            <a:off x="4892040" y="1371600"/>
            <a:ext cx="35661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② 回到二人 · 20′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4892040" y="1810512"/>
            <a:ext cx="3566160" cy="2286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4. 「关于亲密，我一直没好意思问你的一个问题」——现在，温柔地问出来。（答不上来，说「让我想想」也是好的开始）</a:t>
            </a:r>
            <a:endParaRPr lang="en-US" sz="1250" dirty="0"/>
          </a:p>
          <a:p>
            <a:pPr indent="0" marL="0">
              <a:buNone/>
            </a:pPr>
            <a:endParaRPr lang="en-US" sz="1250" dirty="0"/>
          </a:p>
          <a:p>
            <a:pPr indent="0" marL="0">
              <a:buNone/>
            </a:pPr>
            <a:r>
              <a:rPr lang="en-US" sz="125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5. 婚前最后这段路的界限，需要重新立一次吗？——具体到场合和时间。</a:t>
            </a:r>
            <a:endParaRPr lang="en-US" sz="1250" dirty="0"/>
          </a:p>
        </p:txBody>
      </p:sp>
      <p:sp>
        <p:nvSpPr>
          <p:cNvPr id="13" name="Text 11"/>
          <p:cNvSpPr/>
          <p:nvPr/>
        </p:nvSpPr>
        <p:spPr>
          <a:xfrm>
            <a:off x="502920" y="4343400"/>
            <a:ext cx="81381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dirty="0">
                <a:solidFill>
                  <a:srgbClr val="7A5F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弟兄组、姊妹组各由同性别护航同工带 · 绝不逼分享 · 谈的留在组里</a:t>
            </a:r>
            <a:endParaRPr lang="en-US" sz="1250" dirty="0"/>
          </a:p>
        </p:txBody>
      </p:sp>
      <p:sp>
        <p:nvSpPr>
          <p:cNvPr id="14" name="Text 12"/>
          <p:cNvSpPr/>
          <p:nvPr/>
        </p:nvSpPr>
        <p:spPr>
          <a:xfrm>
            <a:off x="457200" y="4800600"/>
            <a:ext cx="6858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C8E7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立约 · 第5课 性、亲密与忠诚</a:t>
            </a:r>
            <a:endParaRPr lang="en-US" sz="1100" dirty="0"/>
          </a:p>
        </p:txBody>
      </p:sp>
      <p:pic>
        <p:nvPicPr>
          <p:cNvPr id="15" name="Image 0" descr="/Users/carolyn/ryan/ontherock.family/第三期课程-立约/logo-icon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458200" y="4709160"/>
            <a:ext cx="292608" cy="292608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AF5EC"/>
          </a:solidFill>
          <a:ln/>
        </p:spPr>
      </p:sp>
      <p:sp>
        <p:nvSpPr>
          <p:cNvPr id="3" name="Text 1"/>
          <p:cNvSpPr/>
          <p:nvPr/>
        </p:nvSpPr>
        <p:spPr>
          <a:xfrm>
            <a:off x="502920" y="256032"/>
            <a:ext cx="7772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操练 · 回应 · 15′  </a:t>
            </a:r>
            <a:pPr indent="0" marL="0">
              <a:buNone/>
            </a:pPr>
            <a:r>
              <a:rPr lang="en-US" sz="13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Response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502920" y="64008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今晚的三个动作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502920" y="1234440"/>
            <a:ext cx="8138160" cy="868680"/>
          </a:xfrm>
          <a:prstGeom prst="roundRect">
            <a:avLst>
              <a:gd name="adj" fmla="val 8421"/>
            </a:avLst>
          </a:prstGeom>
          <a:solidFill>
            <a:srgbClr val="FFFFFF"/>
          </a:solidFill>
          <a:ln/>
          <a:effectLst>
            <a:outerShdw sx="100000" sy="100000" kx="0" ky="0" algn="bl" rotWithShape="0" blurRad="50800" dist="12700" dir="8100000">
              <a:srgbClr val="000000">
                <a:alpha val="6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502920" y="1234440"/>
            <a:ext cx="109728" cy="868680"/>
          </a:xfrm>
          <a:prstGeom prst="rect">
            <a:avLst/>
          </a:prstGeom>
          <a:solidFill>
            <a:srgbClr val="B0894F"/>
          </a:solidFill>
          <a:ln/>
        </p:spPr>
      </p:sp>
      <p:sp>
        <p:nvSpPr>
          <p:cNvPr id="7" name="Text 5"/>
          <p:cNvSpPr/>
          <p:nvPr/>
        </p:nvSpPr>
        <p:spPr>
          <a:xfrm>
            <a:off x="822960" y="1371600"/>
            <a:ext cx="6400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B089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01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1554480" y="1344168"/>
            <a:ext cx="66751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共写盟约书第五条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1554480" y="1673352"/>
            <a:ext cx="66751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「婚床可贵，我们守护它：婚前守候，婚后专一；眼睛、手机与心，向彼此坦荡。」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502920" y="2331720"/>
            <a:ext cx="8138160" cy="868680"/>
          </a:xfrm>
          <a:prstGeom prst="roundRect">
            <a:avLst>
              <a:gd name="adj" fmla="val 8421"/>
            </a:avLst>
          </a:prstGeom>
          <a:solidFill>
            <a:srgbClr val="FFFFFF"/>
          </a:solidFill>
          <a:ln/>
          <a:effectLst>
            <a:outerShdw sx="100000" sy="100000" kx="0" ky="0" algn="bl" rotWithShape="0" blurRad="50800" dist="12700" dir="8100000">
              <a:srgbClr val="000000">
                <a:alpha val="6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502920" y="2331720"/>
            <a:ext cx="109728" cy="868680"/>
          </a:xfrm>
          <a:prstGeom prst="rect">
            <a:avLst/>
          </a:prstGeom>
          <a:solidFill>
            <a:srgbClr val="B0894F"/>
          </a:solidFill>
          <a:ln/>
        </p:spPr>
      </p:sp>
      <p:sp>
        <p:nvSpPr>
          <p:cNvPr id="12" name="Text 10"/>
          <p:cNvSpPr/>
          <p:nvPr/>
        </p:nvSpPr>
        <p:spPr>
          <a:xfrm>
            <a:off x="822960" y="2468880"/>
            <a:ext cx="6400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B089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02</a:t>
            </a:r>
            <a:endParaRPr lang="en-US" sz="1800" dirty="0"/>
          </a:p>
        </p:txBody>
      </p:sp>
      <p:sp>
        <p:nvSpPr>
          <p:cNvPr id="13" name="Text 11"/>
          <p:cNvSpPr/>
          <p:nvPr/>
        </p:nvSpPr>
        <p:spPr>
          <a:xfrm>
            <a:off x="1554480" y="2441448"/>
            <a:ext cx="66751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重立婚前界限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1554480" y="2770632"/>
            <a:ext cx="66751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把刚才二人对话的结论写下来，告诉护航夫妇——请他们问责到婚礼那天。</a:t>
            </a:r>
            <a:endParaRPr lang="en-US" sz="1300" dirty="0"/>
          </a:p>
        </p:txBody>
      </p:sp>
      <p:sp>
        <p:nvSpPr>
          <p:cNvPr id="15" name="Shape 13"/>
          <p:cNvSpPr/>
          <p:nvPr/>
        </p:nvSpPr>
        <p:spPr>
          <a:xfrm>
            <a:off x="502920" y="3429000"/>
            <a:ext cx="8138160" cy="868680"/>
          </a:xfrm>
          <a:prstGeom prst="roundRect">
            <a:avLst>
              <a:gd name="adj" fmla="val 8421"/>
            </a:avLst>
          </a:prstGeom>
          <a:solidFill>
            <a:srgbClr val="FFFFFF"/>
          </a:solidFill>
          <a:ln/>
          <a:effectLst>
            <a:outerShdw sx="100000" sy="100000" kx="0" ky="0" algn="bl" rotWithShape="0" blurRad="50800" dist="12700" dir="8100000">
              <a:srgbClr val="000000">
                <a:alpha val="6000"/>
              </a:srgbClr>
            </a:outerShdw>
          </a:effectLst>
        </p:spPr>
      </p:sp>
      <p:sp>
        <p:nvSpPr>
          <p:cNvPr id="16" name="Shape 14"/>
          <p:cNvSpPr/>
          <p:nvPr/>
        </p:nvSpPr>
        <p:spPr>
          <a:xfrm>
            <a:off x="502920" y="3429000"/>
            <a:ext cx="109728" cy="868680"/>
          </a:xfrm>
          <a:prstGeom prst="rect">
            <a:avLst/>
          </a:prstGeom>
          <a:solidFill>
            <a:srgbClr val="B0894F"/>
          </a:solidFill>
          <a:ln/>
        </p:spPr>
      </p:sp>
      <p:sp>
        <p:nvSpPr>
          <p:cNvPr id="17" name="Text 15"/>
          <p:cNvSpPr/>
          <p:nvPr/>
        </p:nvSpPr>
        <p:spPr>
          <a:xfrm>
            <a:off x="822960" y="3566160"/>
            <a:ext cx="6400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B089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03</a:t>
            </a:r>
            <a:endParaRPr lang="en-US" sz="1800" dirty="0"/>
          </a:p>
        </p:txBody>
      </p:sp>
      <p:sp>
        <p:nvSpPr>
          <p:cNvPr id="18" name="Text 16"/>
          <p:cNvSpPr/>
          <p:nvPr/>
        </p:nvSpPr>
        <p:spPr>
          <a:xfrm>
            <a:off x="1554480" y="3538728"/>
            <a:ext cx="66751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需要一对一的，本周主动约</a:t>
            </a:r>
            <a:endParaRPr lang="en-US" sz="1600" dirty="0"/>
          </a:p>
        </p:txBody>
      </p:sp>
      <p:sp>
        <p:nvSpPr>
          <p:cNvPr id="19" name="Text 17"/>
          <p:cNvSpPr/>
          <p:nvPr/>
        </p:nvSpPr>
        <p:spPr>
          <a:xfrm>
            <a:off x="1554480" y="3867912"/>
            <a:ext cx="66751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过去、成瘾、创伤——这不是羞耻，是勇敢。</a:t>
            </a:r>
            <a:endParaRPr lang="en-US" sz="1300" dirty="0"/>
          </a:p>
        </p:txBody>
      </p:sp>
      <p:sp>
        <p:nvSpPr>
          <p:cNvPr id="20" name="Text 18"/>
          <p:cNvSpPr/>
          <p:nvPr/>
        </p:nvSpPr>
        <p:spPr>
          <a:xfrm>
            <a:off x="457200" y="4800600"/>
            <a:ext cx="6858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C8E7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立约 · 第5课 性、亲密与忠诚</a:t>
            </a:r>
            <a:endParaRPr lang="en-US" sz="1100" dirty="0"/>
          </a:p>
        </p:txBody>
      </p:sp>
      <p:pic>
        <p:nvPicPr>
          <p:cNvPr id="21" name="Image 0" descr="/Users/carolyn/ryan/ontherock.family/第三期课程-立约/logo-icon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458200" y="4709160"/>
            <a:ext cx="292608" cy="292608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AF5EC"/>
          </a:solidFill>
          <a:ln/>
        </p:spPr>
      </p:sp>
      <p:sp>
        <p:nvSpPr>
          <p:cNvPr id="3" name="Text 1"/>
          <p:cNvSpPr/>
          <p:nvPr/>
        </p:nvSpPr>
        <p:spPr>
          <a:xfrm>
            <a:off x="502920" y="256032"/>
            <a:ext cx="7772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一起祷告 · 10′  </a:t>
            </a:r>
            <a:pPr indent="0" marL="0">
              <a:buNone/>
            </a:pPr>
            <a:r>
              <a:rPr lang="en-US" sz="13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Prayer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502920" y="64008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为守候祷告，为婚床祝福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502920" y="1280160"/>
            <a:ext cx="8138160" cy="2011680"/>
          </a:xfrm>
          <a:prstGeom prst="roundRect">
            <a:avLst>
              <a:gd name="adj" fmla="val 3636"/>
            </a:avLst>
          </a:prstGeom>
          <a:solidFill>
            <a:srgbClr val="33291E"/>
          </a:solidFill>
          <a:ln/>
        </p:spPr>
      </p:sp>
      <p:sp>
        <p:nvSpPr>
          <p:cNvPr id="6" name="Text 4"/>
          <p:cNvSpPr/>
          <p:nvPr/>
        </p:nvSpPr>
        <p:spPr>
          <a:xfrm>
            <a:off x="868680" y="1600200"/>
            <a:ext cx="740664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婚姻，人人都当尊重，</a:t>
            </a:r>
            <a:endParaRPr lang="en-US" sz="2200" dirty="0"/>
          </a:p>
          <a:p>
            <a:pPr algn="ctr" indent="0" marL="0">
              <a:buNone/>
            </a:pPr>
            <a:r>
              <a:rPr lang="en-US" sz="2200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床也不可污秽。</a:t>
            </a:r>
            <a:endParaRPr lang="en-US" sz="2200" dirty="0"/>
          </a:p>
        </p:txBody>
      </p:sp>
      <p:sp>
        <p:nvSpPr>
          <p:cNvPr id="7" name="Text 5"/>
          <p:cNvSpPr/>
          <p:nvPr/>
        </p:nvSpPr>
        <p:spPr>
          <a:xfrm>
            <a:off x="868680" y="2834640"/>
            <a:ext cx="7406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—— 希伯来书十三 4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502920" y="3611880"/>
            <a:ext cx="81381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7A5F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情侣同祷：为「守候到那一天」、为坦然的亲密祷告。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502920" y="4023360"/>
            <a:ext cx="8138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护航夫妇祝福：婚床是神圣的，值得郑重地求 · 本周经文：来十三 4 · 林前七 3-4</a:t>
            </a:r>
            <a:endParaRPr lang="en-US" sz="1250" dirty="0"/>
          </a:p>
        </p:txBody>
      </p:sp>
      <p:sp>
        <p:nvSpPr>
          <p:cNvPr id="10" name="Text 8"/>
          <p:cNvSpPr/>
          <p:nvPr/>
        </p:nvSpPr>
        <p:spPr>
          <a:xfrm>
            <a:off x="457200" y="4800600"/>
            <a:ext cx="6858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C8E7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立约 · 第5课 性、亲密与忠诚</a:t>
            </a:r>
            <a:endParaRPr lang="en-US" sz="1100" dirty="0"/>
          </a:p>
        </p:txBody>
      </p:sp>
      <p:pic>
        <p:nvPicPr>
          <p:cNvPr id="11" name="Image 0" descr="/Users/carolyn/ryan/ontherock.family/第三期课程-立约/logo-icon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458200" y="4709160"/>
            <a:ext cx="292608" cy="292608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AF5EC"/>
          </a:solidFill>
          <a:ln/>
        </p:spPr>
      </p:sp>
      <p:sp>
        <p:nvSpPr>
          <p:cNvPr id="3" name="Text 1"/>
          <p:cNvSpPr/>
          <p:nvPr/>
        </p:nvSpPr>
        <p:spPr>
          <a:xfrm>
            <a:off x="502920" y="256032"/>
            <a:ext cx="7772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课后 · 各自完成  </a:t>
            </a:r>
            <a:pPr indent="0" marL="0">
              <a:buNone/>
            </a:pPr>
            <a:r>
              <a:rPr lang="en-US" sz="13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Take-home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502920" y="868680"/>
            <a:ext cx="914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800" dirty="0">
                <a:solidFill>
                  <a:srgbClr val="CBA96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“</a:t>
            </a:r>
            <a:endParaRPr lang="en-US" sz="4800" dirty="0"/>
          </a:p>
        </p:txBody>
      </p:sp>
      <p:sp>
        <p:nvSpPr>
          <p:cNvPr id="5" name="Text 3"/>
          <p:cNvSpPr/>
          <p:nvPr/>
        </p:nvSpPr>
        <p:spPr>
          <a:xfrm>
            <a:off x="640080" y="1554480"/>
            <a:ext cx="777240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这周各自读一遍《雅歌》第四章——</a:t>
            </a:r>
            <a:endParaRPr lang="en-US" sz="2200" dirty="0"/>
          </a:p>
          <a:p>
            <a:pPr indent="0" marL="0">
              <a:buNone/>
            </a:pPr>
            <a:r>
              <a:rPr lang="en-US" sz="220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试着用「神喜悦婚内之爱」的眼光读。</a:t>
            </a:r>
            <a:endParaRPr lang="en-US" sz="2200" dirty="0"/>
          </a:p>
          <a:p>
            <a:pPr indent="0" marL="0">
              <a:buNone/>
            </a:pPr>
            <a:r>
              <a:rPr lang="en-US" sz="220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记下一个让你惊讶的发现。</a:t>
            </a:r>
            <a:endParaRPr lang="en-US" sz="2200" dirty="0"/>
          </a:p>
        </p:txBody>
      </p:sp>
      <p:sp>
        <p:nvSpPr>
          <p:cNvPr id="6" name="Shape 4"/>
          <p:cNvSpPr/>
          <p:nvPr/>
        </p:nvSpPr>
        <p:spPr>
          <a:xfrm>
            <a:off x="640080" y="3291840"/>
            <a:ext cx="7863840" cy="914400"/>
          </a:xfrm>
          <a:prstGeom prst="roundRect">
            <a:avLst>
              <a:gd name="adj" fmla="val 8000"/>
            </a:avLst>
          </a:prstGeom>
          <a:solidFill>
            <a:srgbClr val="F4ECDD"/>
          </a:solidFill>
          <a:ln/>
        </p:spPr>
      </p:sp>
      <p:sp>
        <p:nvSpPr>
          <p:cNvPr id="7" name="Text 5"/>
          <p:cNvSpPr/>
          <p:nvPr/>
        </p:nvSpPr>
        <p:spPr>
          <a:xfrm>
            <a:off x="914400" y="3429000"/>
            <a:ext cx="73152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是的，这一章在圣经里——神把它放进正典，是有意的。</a:t>
            </a:r>
            <a:endParaRPr lang="en-US" sz="1450" dirty="0"/>
          </a:p>
          <a:p>
            <a:pPr indent="0" marL="0">
              <a:buNone/>
            </a:pPr>
            <a:r>
              <a:rPr lang="en-US" sz="145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（重立的婚前界限，别忘了告诉护航夫妇）</a:t>
            </a:r>
            <a:endParaRPr lang="en-US" sz="1450" dirty="0"/>
          </a:p>
        </p:txBody>
      </p:sp>
      <p:sp>
        <p:nvSpPr>
          <p:cNvPr id="8" name="Text 6"/>
          <p:cNvSpPr/>
          <p:nvPr/>
        </p:nvSpPr>
        <p:spPr>
          <a:xfrm>
            <a:off x="457200" y="4800600"/>
            <a:ext cx="6858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C8E7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立约 · 第5课 性、亲密与忠诚</a:t>
            </a:r>
            <a:endParaRPr lang="en-US" sz="1100" dirty="0"/>
          </a:p>
        </p:txBody>
      </p:sp>
      <p:pic>
        <p:nvPicPr>
          <p:cNvPr id="9" name="Image 0" descr="/Users/carolyn/ryan/ontherock.family/第三期课程-立约/logo-icon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458200" y="4709160"/>
            <a:ext cx="292608" cy="292608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2E261C"/>
          </a:solidFill>
          <a:ln/>
        </p:spPr>
      </p:sp>
      <p:pic>
        <p:nvPicPr>
          <p:cNvPr id="3" name="Image 0" descr="/Users/carolyn/ryan/ontherock.family/第三期课程-立约/logo-icon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206240" y="411480"/>
            <a:ext cx="731520" cy="73152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457200" y="128016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本周的路</a:t>
            </a:r>
            <a:endParaRPr lang="en-US" sz="1400" dirty="0"/>
          </a:p>
        </p:txBody>
      </p:sp>
      <p:sp>
        <p:nvSpPr>
          <p:cNvPr id="5" name="Text 2"/>
          <p:cNvSpPr/>
          <p:nvPr/>
        </p:nvSpPr>
        <p:spPr>
          <a:xfrm>
            <a:off x="731520" y="1783080"/>
            <a:ext cx="768096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400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婚姻，人人都当尊重，</a:t>
            </a:r>
            <a:endParaRPr lang="en-US" sz="2400" dirty="0"/>
          </a:p>
          <a:p>
            <a:pPr algn="ctr" indent="0" marL="0">
              <a:buNone/>
            </a:pPr>
            <a:r>
              <a:rPr lang="en-US" sz="2400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床也不可污秽。</a:t>
            </a:r>
            <a:endParaRPr lang="en-US" sz="2400" dirty="0"/>
          </a:p>
        </p:txBody>
      </p:sp>
      <p:sp>
        <p:nvSpPr>
          <p:cNvPr id="6" name="Text 3"/>
          <p:cNvSpPr/>
          <p:nvPr/>
        </p:nvSpPr>
        <p:spPr>
          <a:xfrm>
            <a:off x="457200" y="292608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—— 希伯来书十三 4　·　哥林多前书七 3-4</a:t>
            </a:r>
            <a:endParaRPr lang="en-US" sz="1400" dirty="0"/>
          </a:p>
        </p:txBody>
      </p:sp>
      <p:sp>
        <p:nvSpPr>
          <p:cNvPr id="7" name="Shape 4"/>
          <p:cNvSpPr/>
          <p:nvPr/>
        </p:nvSpPr>
        <p:spPr>
          <a:xfrm>
            <a:off x="4114800" y="3429000"/>
            <a:ext cx="914400" cy="13716"/>
          </a:xfrm>
          <a:prstGeom prst="rect">
            <a:avLst/>
          </a:prstGeom>
          <a:solidFill>
            <a:srgbClr val="B0894F"/>
          </a:solidFill>
          <a:ln/>
        </p:spPr>
      </p:sp>
      <p:sp>
        <p:nvSpPr>
          <p:cNvPr id="8" name="Text 5"/>
          <p:cNvSpPr/>
          <p:nvPr/>
        </p:nvSpPr>
        <p:spPr>
          <a:xfrm>
            <a:off x="457200" y="370332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下周见：第 6 课《立约预备》</a:t>
            </a:r>
            <a:endParaRPr lang="en-US" sz="1500" dirty="0"/>
          </a:p>
        </p:txBody>
      </p:sp>
      <p:sp>
        <p:nvSpPr>
          <p:cNvPr id="9" name="Text 6"/>
          <p:cNvSpPr/>
          <p:nvPr/>
        </p:nvSpPr>
        <p:spPr>
          <a:xfrm>
            <a:off x="457200" y="461772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9C8E7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磐石之家 · On the Rock</a:t>
            </a:r>
            <a:endParaRPr lang="en-US" sz="1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AF5EC"/>
          </a:solidFill>
          <a:ln/>
        </p:spPr>
      </p:sp>
      <p:sp>
        <p:nvSpPr>
          <p:cNvPr id="3" name="Text 1"/>
          <p:cNvSpPr/>
          <p:nvPr/>
        </p:nvSpPr>
        <p:spPr>
          <a:xfrm>
            <a:off x="502920" y="256032"/>
            <a:ext cx="7772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本课流程  </a:t>
            </a:r>
            <a:pPr indent="0" marL="0">
              <a:buNone/>
            </a:pPr>
            <a:r>
              <a:rPr lang="en-US" sz="13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Tonight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502920" y="640080"/>
            <a:ext cx="8229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今晚我们一起走这几步</a:t>
            </a:r>
            <a:endParaRPr lang="en-US" sz="2600" dirty="0"/>
          </a:p>
        </p:txBody>
      </p:sp>
      <p:sp>
        <p:nvSpPr>
          <p:cNvPr id="5" name="Shape 3"/>
          <p:cNvSpPr/>
          <p:nvPr/>
        </p:nvSpPr>
        <p:spPr>
          <a:xfrm>
            <a:off x="548640" y="1234440"/>
            <a:ext cx="384048" cy="384048"/>
          </a:xfrm>
          <a:prstGeom prst="ellipse">
            <a:avLst/>
          </a:prstGeom>
          <a:solidFill>
            <a:srgbClr val="FAF5EC"/>
          </a:solidFill>
          <a:ln w="19050">
            <a:solidFill>
              <a:srgbClr val="B0894F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48640" y="1234440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B0894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1143000" y="1234440"/>
            <a:ext cx="18288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破冰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3108960" y="1234440"/>
            <a:ext cx="8229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15′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4114800" y="1234440"/>
            <a:ext cx="43891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你的家，从小怎么谈这个话题？</a:t>
            </a:r>
            <a:endParaRPr lang="en-US" sz="1400" dirty="0"/>
          </a:p>
        </p:txBody>
      </p:sp>
      <p:sp>
        <p:nvSpPr>
          <p:cNvPr id="10" name="Shape 8"/>
          <p:cNvSpPr/>
          <p:nvPr/>
        </p:nvSpPr>
        <p:spPr>
          <a:xfrm>
            <a:off x="548640" y="1874520"/>
            <a:ext cx="384048" cy="384048"/>
          </a:xfrm>
          <a:prstGeom prst="ellipse">
            <a:avLst/>
          </a:prstGeom>
          <a:solidFill>
            <a:srgbClr val="B0894F"/>
          </a:solidFill>
          <a:ln w="19050">
            <a:solidFill>
              <a:srgbClr val="B0894F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548640" y="1874520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1143000" y="1874520"/>
            <a:ext cx="18288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短讲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3108960" y="1874520"/>
            <a:ext cx="8229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25′</a:t>
            </a:r>
            <a:endParaRPr lang="en-US" sz="1500" dirty="0"/>
          </a:p>
        </p:txBody>
      </p:sp>
      <p:sp>
        <p:nvSpPr>
          <p:cNvPr id="14" name="Text 12"/>
          <p:cNvSpPr/>
          <p:nvPr/>
        </p:nvSpPr>
        <p:spPr>
          <a:xfrm>
            <a:off x="4114800" y="1874520"/>
            <a:ext cx="43891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婚床可贵：三重美好与两道篱笆</a:t>
            </a:r>
            <a:endParaRPr lang="en-US" sz="1400" dirty="0"/>
          </a:p>
        </p:txBody>
      </p:sp>
      <p:sp>
        <p:nvSpPr>
          <p:cNvPr id="15" name="Shape 13"/>
          <p:cNvSpPr/>
          <p:nvPr/>
        </p:nvSpPr>
        <p:spPr>
          <a:xfrm>
            <a:off x="548640" y="2514600"/>
            <a:ext cx="384048" cy="384048"/>
          </a:xfrm>
          <a:prstGeom prst="ellipse">
            <a:avLst/>
          </a:prstGeom>
          <a:solidFill>
            <a:srgbClr val="FAF5EC"/>
          </a:solidFill>
          <a:ln w="19050">
            <a:solidFill>
              <a:srgbClr val="B0894F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548640" y="2514600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B0894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1400" dirty="0"/>
          </a:p>
        </p:txBody>
      </p:sp>
      <p:sp>
        <p:nvSpPr>
          <p:cNvPr id="17" name="Text 15"/>
          <p:cNvSpPr/>
          <p:nvPr/>
        </p:nvSpPr>
        <p:spPr>
          <a:xfrm>
            <a:off x="1143000" y="2514600"/>
            <a:ext cx="18288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同性别分组</a:t>
            </a:r>
            <a:endParaRPr lang="en-US" sz="1600" dirty="0"/>
          </a:p>
        </p:txBody>
      </p:sp>
      <p:sp>
        <p:nvSpPr>
          <p:cNvPr id="18" name="Text 16"/>
          <p:cNvSpPr/>
          <p:nvPr/>
        </p:nvSpPr>
        <p:spPr>
          <a:xfrm>
            <a:off x="3108960" y="2514600"/>
            <a:ext cx="8229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20′</a:t>
            </a:r>
            <a:endParaRPr lang="en-US" sz="1500" dirty="0"/>
          </a:p>
        </p:txBody>
      </p:sp>
      <p:sp>
        <p:nvSpPr>
          <p:cNvPr id="19" name="Text 17"/>
          <p:cNvSpPr/>
          <p:nvPr/>
        </p:nvSpPr>
        <p:spPr>
          <a:xfrm>
            <a:off x="4114800" y="2514600"/>
            <a:ext cx="43891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弟兄一组、姊妹一组——才说得出口的话</a:t>
            </a:r>
            <a:endParaRPr lang="en-US" sz="1400" dirty="0"/>
          </a:p>
        </p:txBody>
      </p:sp>
      <p:sp>
        <p:nvSpPr>
          <p:cNvPr id="20" name="Shape 18"/>
          <p:cNvSpPr/>
          <p:nvPr/>
        </p:nvSpPr>
        <p:spPr>
          <a:xfrm>
            <a:off x="548640" y="3154680"/>
            <a:ext cx="384048" cy="384048"/>
          </a:xfrm>
          <a:prstGeom prst="ellipse">
            <a:avLst/>
          </a:prstGeom>
          <a:solidFill>
            <a:srgbClr val="FAF5EC"/>
          </a:solidFill>
          <a:ln w="19050">
            <a:solidFill>
              <a:srgbClr val="B0894F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548640" y="3154680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B0894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1400" dirty="0"/>
          </a:p>
        </p:txBody>
      </p:sp>
      <p:sp>
        <p:nvSpPr>
          <p:cNvPr id="22" name="Text 20"/>
          <p:cNvSpPr/>
          <p:nvPr/>
        </p:nvSpPr>
        <p:spPr>
          <a:xfrm>
            <a:off x="1143000" y="3154680"/>
            <a:ext cx="18288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回到二人</a:t>
            </a:r>
            <a:endParaRPr lang="en-US" sz="1600" dirty="0"/>
          </a:p>
        </p:txBody>
      </p:sp>
      <p:sp>
        <p:nvSpPr>
          <p:cNvPr id="23" name="Text 21"/>
          <p:cNvSpPr/>
          <p:nvPr/>
        </p:nvSpPr>
        <p:spPr>
          <a:xfrm>
            <a:off x="3108960" y="3154680"/>
            <a:ext cx="8229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20′</a:t>
            </a:r>
            <a:endParaRPr lang="en-US" sz="1500" dirty="0"/>
          </a:p>
        </p:txBody>
      </p:sp>
      <p:sp>
        <p:nvSpPr>
          <p:cNvPr id="24" name="Text 22"/>
          <p:cNvSpPr/>
          <p:nvPr/>
        </p:nvSpPr>
        <p:spPr>
          <a:xfrm>
            <a:off x="4114800" y="3154680"/>
            <a:ext cx="43891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问出那个「没好意思问」的问题</a:t>
            </a:r>
            <a:endParaRPr lang="en-US" sz="1400" dirty="0"/>
          </a:p>
        </p:txBody>
      </p:sp>
      <p:sp>
        <p:nvSpPr>
          <p:cNvPr id="25" name="Shape 23"/>
          <p:cNvSpPr/>
          <p:nvPr/>
        </p:nvSpPr>
        <p:spPr>
          <a:xfrm>
            <a:off x="548640" y="3794760"/>
            <a:ext cx="384048" cy="384048"/>
          </a:xfrm>
          <a:prstGeom prst="ellipse">
            <a:avLst/>
          </a:prstGeom>
          <a:solidFill>
            <a:srgbClr val="FAF5EC"/>
          </a:solidFill>
          <a:ln w="19050">
            <a:solidFill>
              <a:srgbClr val="B0894F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548640" y="3794760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B0894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</a:t>
            </a:r>
            <a:endParaRPr lang="en-US" sz="1400" dirty="0"/>
          </a:p>
        </p:txBody>
      </p:sp>
      <p:sp>
        <p:nvSpPr>
          <p:cNvPr id="27" name="Text 25"/>
          <p:cNvSpPr/>
          <p:nvPr/>
        </p:nvSpPr>
        <p:spPr>
          <a:xfrm>
            <a:off x="1143000" y="3794760"/>
            <a:ext cx="18288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操练 · 祷告</a:t>
            </a:r>
            <a:endParaRPr lang="en-US" sz="1600" dirty="0"/>
          </a:p>
        </p:txBody>
      </p:sp>
      <p:sp>
        <p:nvSpPr>
          <p:cNvPr id="28" name="Text 26"/>
          <p:cNvSpPr/>
          <p:nvPr/>
        </p:nvSpPr>
        <p:spPr>
          <a:xfrm>
            <a:off x="3108960" y="3794760"/>
            <a:ext cx="8229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25′</a:t>
            </a:r>
            <a:endParaRPr lang="en-US" sz="1500" dirty="0"/>
          </a:p>
        </p:txBody>
      </p:sp>
      <p:sp>
        <p:nvSpPr>
          <p:cNvPr id="29" name="Text 27"/>
          <p:cNvSpPr/>
          <p:nvPr/>
        </p:nvSpPr>
        <p:spPr>
          <a:xfrm>
            <a:off x="4114800" y="3794760"/>
            <a:ext cx="43891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盟约书第五条 ＋ 重立婚前界限 ＋ 祝福</a:t>
            </a:r>
            <a:endParaRPr lang="en-US" sz="1400" dirty="0"/>
          </a:p>
        </p:txBody>
      </p:sp>
      <p:sp>
        <p:nvSpPr>
          <p:cNvPr id="30" name="Text 28"/>
          <p:cNvSpPr/>
          <p:nvPr/>
        </p:nvSpPr>
        <p:spPr>
          <a:xfrm>
            <a:off x="457200" y="4800600"/>
            <a:ext cx="6858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C8E7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立约 · 第5课 性、亲密与忠诚</a:t>
            </a:r>
            <a:endParaRPr lang="en-US" sz="1100" dirty="0"/>
          </a:p>
        </p:txBody>
      </p:sp>
      <p:pic>
        <p:nvPicPr>
          <p:cNvPr id="31" name="Image 0" descr="/Users/carolyn/ryan/ontherock.family/第三期课程-立约/logo-icon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458200" y="4709160"/>
            <a:ext cx="292608" cy="292608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AF5EC"/>
          </a:solidFill>
          <a:ln/>
        </p:spPr>
      </p:sp>
      <p:sp>
        <p:nvSpPr>
          <p:cNvPr id="3" name="Text 1"/>
          <p:cNvSpPr/>
          <p:nvPr/>
        </p:nvSpPr>
        <p:spPr>
          <a:xfrm>
            <a:off x="502920" y="256032"/>
            <a:ext cx="7772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破冰 · 15′  </a:t>
            </a:r>
            <a:pPr indent="0" marL="0">
              <a:buNone/>
            </a:pPr>
            <a:r>
              <a:rPr lang="en-US" sz="13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Ice-breaker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502920" y="68580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先聊聊上周观察护航夫妇的发现——然后答题（匿名）：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502920" y="1143000"/>
            <a:ext cx="914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5600" dirty="0">
                <a:solidFill>
                  <a:srgbClr val="CBA96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“</a:t>
            </a:r>
            <a:endParaRPr lang="en-US" sz="5600" dirty="0"/>
          </a:p>
        </p:txBody>
      </p:sp>
      <p:sp>
        <p:nvSpPr>
          <p:cNvPr id="6" name="Text 4"/>
          <p:cNvSpPr/>
          <p:nvPr/>
        </p:nvSpPr>
        <p:spPr>
          <a:xfrm>
            <a:off x="640080" y="1691640"/>
            <a:ext cx="77724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关于「性」这个话题，</a:t>
            </a:r>
            <a:endParaRPr lang="en-US" sz="2500" dirty="0"/>
          </a:p>
          <a:p>
            <a:pPr indent="0" marL="0">
              <a:buNone/>
            </a:pPr>
            <a:r>
              <a:rPr lang="en-US" sz="250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你的家从小怎么处理？</a:t>
            </a:r>
            <a:endParaRPr lang="en-US" sz="2500" dirty="0"/>
          </a:p>
        </p:txBody>
      </p:sp>
      <p:sp>
        <p:nvSpPr>
          <p:cNvPr id="7" name="Shape 5"/>
          <p:cNvSpPr/>
          <p:nvPr/>
        </p:nvSpPr>
        <p:spPr>
          <a:xfrm>
            <a:off x="640080" y="3017520"/>
            <a:ext cx="1828800" cy="502920"/>
          </a:xfrm>
          <a:prstGeom prst="roundRect">
            <a:avLst>
              <a:gd name="adj" fmla="val 18182"/>
            </a:avLst>
          </a:prstGeom>
          <a:solidFill>
            <a:srgbClr val="F4ECDD"/>
          </a:solidFill>
          <a:ln w="12700">
            <a:solidFill>
              <a:srgbClr val="CBA968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640080" y="3017520"/>
            <a:ext cx="1828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从不提起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2651760" y="3017520"/>
            <a:ext cx="1828800" cy="502920"/>
          </a:xfrm>
          <a:prstGeom prst="roundRect">
            <a:avLst>
              <a:gd name="adj" fmla="val 18182"/>
            </a:avLst>
          </a:prstGeom>
          <a:solidFill>
            <a:srgbClr val="F4ECDD"/>
          </a:solidFill>
          <a:ln w="12700">
            <a:solidFill>
              <a:srgbClr val="CBA968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2651760" y="3017520"/>
            <a:ext cx="1828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提起就是警告</a:t>
            </a:r>
            <a:endParaRPr lang="en-US" sz="1400" dirty="0"/>
          </a:p>
        </p:txBody>
      </p:sp>
      <p:sp>
        <p:nvSpPr>
          <p:cNvPr id="11" name="Shape 9"/>
          <p:cNvSpPr/>
          <p:nvPr/>
        </p:nvSpPr>
        <p:spPr>
          <a:xfrm>
            <a:off x="4663440" y="3017520"/>
            <a:ext cx="1828800" cy="502920"/>
          </a:xfrm>
          <a:prstGeom prst="roundRect">
            <a:avLst>
              <a:gd name="adj" fmla="val 18182"/>
            </a:avLst>
          </a:prstGeom>
          <a:solidFill>
            <a:srgbClr val="F4ECDD"/>
          </a:solidFill>
          <a:ln w="12700">
            <a:solidFill>
              <a:srgbClr val="CBA968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4663440" y="3017520"/>
            <a:ext cx="1828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能自然谈论</a:t>
            </a:r>
            <a:endParaRPr lang="en-US" sz="1400" dirty="0"/>
          </a:p>
        </p:txBody>
      </p:sp>
      <p:sp>
        <p:nvSpPr>
          <p:cNvPr id="13" name="Shape 11"/>
          <p:cNvSpPr/>
          <p:nvPr/>
        </p:nvSpPr>
        <p:spPr>
          <a:xfrm>
            <a:off x="6675120" y="3017520"/>
            <a:ext cx="1828800" cy="502920"/>
          </a:xfrm>
          <a:prstGeom prst="roundRect">
            <a:avLst>
              <a:gd name="adj" fmla="val 18182"/>
            </a:avLst>
          </a:prstGeom>
          <a:solidFill>
            <a:srgbClr val="F4ECDD"/>
          </a:solidFill>
          <a:ln w="12700">
            <a:solidFill>
              <a:srgbClr val="CBA968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6675120" y="3017520"/>
            <a:ext cx="1828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说不清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640080" y="3840480"/>
            <a:ext cx="7772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7A5F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大多数人从家里领到的，是沉默或警告。</a:t>
            </a:r>
            <a:endParaRPr lang="en-US" sz="1500" dirty="0"/>
          </a:p>
        </p:txBody>
      </p:sp>
      <p:sp>
        <p:nvSpPr>
          <p:cNvPr id="16" name="Text 14"/>
          <p:cNvSpPr/>
          <p:nvPr/>
        </p:nvSpPr>
        <p:spPr>
          <a:xfrm>
            <a:off x="640080" y="4206240"/>
            <a:ext cx="7772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（今晚我们用圣经的方式谈它：坦然、感恩、郑重——因为整卷雅歌都在歌颂它）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457200" y="4800600"/>
            <a:ext cx="6858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C8E7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立约 · 第5课 性、亲密与忠诚</a:t>
            </a:r>
            <a:endParaRPr lang="en-US" sz="1100" dirty="0"/>
          </a:p>
        </p:txBody>
      </p:sp>
      <p:pic>
        <p:nvPicPr>
          <p:cNvPr id="18" name="Image 0" descr="/Users/carolyn/ryan/ontherock.family/第三期课程-立约/logo-icon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458200" y="4709160"/>
            <a:ext cx="292608" cy="292608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2E261C"/>
          </a:solidFill>
          <a:ln/>
        </p:spPr>
      </p:sp>
      <p:sp>
        <p:nvSpPr>
          <p:cNvPr id="3" name="Text 1"/>
          <p:cNvSpPr/>
          <p:nvPr/>
        </p:nvSpPr>
        <p:spPr>
          <a:xfrm>
            <a:off x="731520" y="914400"/>
            <a:ext cx="109728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400" dirty="0">
                <a:solidFill>
                  <a:srgbClr val="B089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“</a:t>
            </a:r>
            <a:endParaRPr lang="en-US" sz="6400" dirty="0"/>
          </a:p>
        </p:txBody>
      </p:sp>
      <p:sp>
        <p:nvSpPr>
          <p:cNvPr id="4" name="Text 2"/>
          <p:cNvSpPr/>
          <p:nvPr/>
        </p:nvSpPr>
        <p:spPr>
          <a:xfrm>
            <a:off x="640080" y="1691640"/>
            <a:ext cx="786384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800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婚床可贵——神造的，不脏；</a:t>
            </a:r>
            <a:endParaRPr lang="en-US" sz="2800" dirty="0"/>
          </a:p>
          <a:p>
            <a:pPr algn="ctr" indent="0" marL="0">
              <a:buNone/>
            </a:pPr>
            <a:r>
              <a:rPr lang="en-US" sz="2800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神圣的，才需要守护。</a:t>
            </a:r>
            <a:endParaRPr lang="en-US" sz="2800" dirty="0"/>
          </a:p>
        </p:txBody>
      </p:sp>
      <p:sp>
        <p:nvSpPr>
          <p:cNvPr id="5" name="Shape 3"/>
          <p:cNvSpPr/>
          <p:nvPr/>
        </p:nvSpPr>
        <p:spPr>
          <a:xfrm>
            <a:off x="4114800" y="3246120"/>
            <a:ext cx="914400" cy="13716"/>
          </a:xfrm>
          <a:prstGeom prst="rect">
            <a:avLst/>
          </a:prstGeom>
          <a:solidFill>
            <a:srgbClr val="B0894F"/>
          </a:solidFill>
          <a:ln/>
        </p:spPr>
      </p:sp>
      <p:sp>
        <p:nvSpPr>
          <p:cNvPr id="6" name="Text 4"/>
          <p:cNvSpPr/>
          <p:nvPr/>
        </p:nvSpPr>
        <p:spPr>
          <a:xfrm>
            <a:off x="457200" y="342900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本课中心</a:t>
            </a:r>
            <a:endParaRPr lang="en-US" sz="14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AF5EC"/>
          </a:solidFill>
          <a:ln/>
        </p:spPr>
      </p:sp>
      <p:sp>
        <p:nvSpPr>
          <p:cNvPr id="3" name="Text 1"/>
          <p:cNvSpPr/>
          <p:nvPr/>
        </p:nvSpPr>
        <p:spPr>
          <a:xfrm>
            <a:off x="502920" y="256032"/>
            <a:ext cx="7772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短讲 · 25′  </a:t>
            </a:r>
            <a:pPr indent="0" marL="0">
              <a:buNone/>
            </a:pPr>
            <a:r>
              <a:rPr lang="en-US" sz="13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Message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502920" y="685800"/>
            <a:ext cx="8229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先把桌子摆正</a:t>
            </a:r>
            <a:endParaRPr lang="en-US" sz="2600" dirty="0"/>
          </a:p>
        </p:txBody>
      </p:sp>
      <p:sp>
        <p:nvSpPr>
          <p:cNvPr id="5" name="Shape 3"/>
          <p:cNvSpPr/>
          <p:nvPr/>
        </p:nvSpPr>
        <p:spPr>
          <a:xfrm>
            <a:off x="502920" y="1280160"/>
            <a:ext cx="8138160" cy="2148840"/>
          </a:xfrm>
          <a:prstGeom prst="roundRect">
            <a:avLst>
              <a:gd name="adj" fmla="val 3404"/>
            </a:avLst>
          </a:prstGeom>
          <a:solidFill>
            <a:srgbClr val="33291E"/>
          </a:solidFill>
          <a:ln/>
        </p:spPr>
      </p:sp>
      <p:sp>
        <p:nvSpPr>
          <p:cNvPr id="6" name="Text 4"/>
          <p:cNvSpPr/>
          <p:nvPr/>
        </p:nvSpPr>
        <p:spPr>
          <a:xfrm>
            <a:off x="868680" y="1645920"/>
            <a:ext cx="740664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300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婚姻，人人都当尊重，</a:t>
            </a:r>
            <a:endParaRPr lang="en-US" sz="2300" dirty="0"/>
          </a:p>
          <a:p>
            <a:pPr algn="ctr" indent="0" marL="0">
              <a:buNone/>
            </a:pPr>
            <a:r>
              <a:rPr lang="en-US" sz="2300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床也不可污秽。</a:t>
            </a:r>
            <a:endParaRPr lang="en-US" sz="2300" dirty="0"/>
          </a:p>
        </p:txBody>
      </p:sp>
      <p:sp>
        <p:nvSpPr>
          <p:cNvPr id="7" name="Text 5"/>
          <p:cNvSpPr/>
          <p:nvPr/>
        </p:nvSpPr>
        <p:spPr>
          <a:xfrm>
            <a:off x="868680" y="2880360"/>
            <a:ext cx="7406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—— 希伯来书十三 4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502920" y="3703320"/>
            <a:ext cx="81381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50" b="1" dirty="0">
                <a:solidFill>
                  <a:srgbClr val="7A5F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教会常犯两个相反的错：羞耻化，或沉默化——孩子们只好去跟世界学。</a:t>
            </a:r>
            <a:endParaRPr lang="en-US" sz="1550" dirty="0"/>
          </a:p>
        </p:txBody>
      </p:sp>
      <p:sp>
        <p:nvSpPr>
          <p:cNvPr id="9" name="Text 7"/>
          <p:cNvSpPr/>
          <p:nvPr/>
        </p:nvSpPr>
        <p:spPr>
          <a:xfrm>
            <a:off x="502920" y="4114800"/>
            <a:ext cx="8138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（圣经既不沉默也不羞耻——性不是必要之恶，是创造者的礼物）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457200" y="4800600"/>
            <a:ext cx="6858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C8E7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立约 · 第5课 性、亲密与忠诚</a:t>
            </a:r>
            <a:endParaRPr lang="en-US" sz="1100" dirty="0"/>
          </a:p>
        </p:txBody>
      </p:sp>
      <p:pic>
        <p:nvPicPr>
          <p:cNvPr id="11" name="Image 0" descr="/Users/carolyn/ryan/ontherock.family/第三期课程-立约/logo-icon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458200" y="4709160"/>
            <a:ext cx="292608" cy="292608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AF5EC"/>
          </a:solidFill>
          <a:ln/>
        </p:spPr>
      </p:sp>
      <p:sp>
        <p:nvSpPr>
          <p:cNvPr id="3" name="Text 1"/>
          <p:cNvSpPr/>
          <p:nvPr/>
        </p:nvSpPr>
        <p:spPr>
          <a:xfrm>
            <a:off x="502920" y="256032"/>
            <a:ext cx="7772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短讲 · 25′  </a:t>
            </a:r>
            <a:pPr indent="0" marL="0">
              <a:buNone/>
            </a:pPr>
            <a:r>
              <a:rPr lang="en-US" sz="13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Message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502920" y="685800"/>
            <a:ext cx="8229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神设计的三重美好</a:t>
            </a:r>
            <a:endParaRPr lang="en-US" sz="2600" dirty="0"/>
          </a:p>
        </p:txBody>
      </p:sp>
      <p:sp>
        <p:nvSpPr>
          <p:cNvPr id="5" name="Shape 3"/>
          <p:cNvSpPr/>
          <p:nvPr/>
        </p:nvSpPr>
        <p:spPr>
          <a:xfrm>
            <a:off x="502920" y="1325880"/>
            <a:ext cx="2606040" cy="2560320"/>
          </a:xfrm>
          <a:prstGeom prst="roundRect">
            <a:avLst>
              <a:gd name="adj" fmla="val 2857"/>
            </a:avLst>
          </a:prstGeom>
          <a:solidFill>
            <a:srgbClr val="F4ECDD"/>
          </a:solidFill>
          <a:ln/>
        </p:spPr>
      </p:sp>
      <p:sp>
        <p:nvSpPr>
          <p:cNvPr id="6" name="Shape 4"/>
          <p:cNvSpPr/>
          <p:nvPr/>
        </p:nvSpPr>
        <p:spPr>
          <a:xfrm>
            <a:off x="502920" y="1325880"/>
            <a:ext cx="2606040" cy="73152"/>
          </a:xfrm>
          <a:prstGeom prst="rect">
            <a:avLst/>
          </a:prstGeom>
          <a:solidFill>
            <a:srgbClr val="B0894F"/>
          </a:solidFill>
          <a:ln/>
        </p:spPr>
      </p:sp>
      <p:sp>
        <p:nvSpPr>
          <p:cNvPr id="7" name="Text 5"/>
          <p:cNvSpPr/>
          <p:nvPr/>
        </p:nvSpPr>
        <p:spPr>
          <a:xfrm>
            <a:off x="685800" y="1600200"/>
            <a:ext cx="22402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90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合　一</a:t>
            </a:r>
            <a:endParaRPr lang="en-US" sz="1900" dirty="0"/>
          </a:p>
        </p:txBody>
      </p:sp>
      <p:sp>
        <p:nvSpPr>
          <p:cNvPr id="8" name="Text 6"/>
          <p:cNvSpPr/>
          <p:nvPr/>
        </p:nvSpPr>
        <p:spPr>
          <a:xfrm>
            <a:off x="685800" y="2148840"/>
            <a:ext cx="2240280" cy="1645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「二人成为一体」</a:t>
            </a:r>
            <a:endParaRPr lang="en-US" sz="1300" dirty="0"/>
          </a:p>
          <a:p>
            <a:pPr algn="ctr" indent="0" marL="0">
              <a:buNone/>
            </a:pPr>
            <a:r>
              <a:rPr lang="en-US" sz="130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不只是比喻——是身心灵</a:t>
            </a:r>
            <a:endParaRPr lang="en-US" sz="1300" dirty="0"/>
          </a:p>
          <a:p>
            <a:pPr algn="ctr" indent="0" marL="0">
              <a:buNone/>
            </a:pPr>
            <a:r>
              <a:rPr lang="en-US" sz="130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最深的黏合。</a:t>
            </a:r>
            <a:endParaRPr lang="en-US" sz="1300" dirty="0"/>
          </a:p>
          <a:p>
            <a:pPr algn="ctr" indent="0" marL="0">
              <a:buNone/>
            </a:pPr>
            <a:r>
              <a:rPr lang="en-US" sz="130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（所以婚外的拆开</a:t>
            </a:r>
            <a:endParaRPr lang="en-US" sz="1300" dirty="0"/>
          </a:p>
          <a:p>
            <a:pPr algn="ctr" indent="0" marL="0">
              <a:buNone/>
            </a:pPr>
            <a:r>
              <a:rPr lang="en-US" sz="130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才那么撕裂）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3291840" y="1325880"/>
            <a:ext cx="2606040" cy="2560320"/>
          </a:xfrm>
          <a:prstGeom prst="roundRect">
            <a:avLst>
              <a:gd name="adj" fmla="val 2857"/>
            </a:avLst>
          </a:prstGeom>
          <a:solidFill>
            <a:srgbClr val="33291E"/>
          </a:solidFill>
          <a:ln/>
        </p:spPr>
      </p:sp>
      <p:sp>
        <p:nvSpPr>
          <p:cNvPr id="10" name="Shape 8"/>
          <p:cNvSpPr/>
          <p:nvPr/>
        </p:nvSpPr>
        <p:spPr>
          <a:xfrm>
            <a:off x="3291840" y="1325880"/>
            <a:ext cx="2606040" cy="73152"/>
          </a:xfrm>
          <a:prstGeom prst="rect">
            <a:avLst/>
          </a:prstGeom>
          <a:solidFill>
            <a:srgbClr val="B0894F"/>
          </a:solidFill>
          <a:ln/>
        </p:spPr>
      </p:sp>
      <p:sp>
        <p:nvSpPr>
          <p:cNvPr id="11" name="Text 9"/>
          <p:cNvSpPr/>
          <p:nvPr/>
        </p:nvSpPr>
        <p:spPr>
          <a:xfrm>
            <a:off x="3474720" y="1600200"/>
            <a:ext cx="22402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900" b="1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喜　乐</a:t>
            </a:r>
            <a:endParaRPr lang="en-US" sz="1900" dirty="0"/>
          </a:p>
        </p:txBody>
      </p:sp>
      <p:sp>
        <p:nvSpPr>
          <p:cNvPr id="12" name="Text 10"/>
          <p:cNvSpPr/>
          <p:nvPr/>
        </p:nvSpPr>
        <p:spPr>
          <a:xfrm>
            <a:off x="3474720" y="2148840"/>
            <a:ext cx="2240280" cy="1645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「她的爱情使你</a:t>
            </a:r>
            <a:endParaRPr lang="en-US" sz="1300" dirty="0"/>
          </a:p>
          <a:p>
            <a:pPr algn="ctr" indent="0" marL="0">
              <a:buNone/>
            </a:pPr>
            <a:r>
              <a:rPr lang="en-US" sz="1300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常常恋慕」（箴五 18-19）</a:t>
            </a:r>
            <a:endParaRPr lang="en-US" sz="1300" dirty="0"/>
          </a:p>
          <a:p>
            <a:pPr algn="ctr" indent="0" marL="0">
              <a:buNone/>
            </a:pPr>
            <a:r>
              <a:rPr lang="en-US" sz="1300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——圣经命令丈夫</a:t>
            </a:r>
            <a:endParaRPr lang="en-US" sz="1300" dirty="0"/>
          </a:p>
          <a:p>
            <a:pPr algn="ctr" indent="0" marL="0">
              <a:buNone/>
            </a:pPr>
            <a:r>
              <a:rPr lang="en-US" sz="1300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享受妻子的爱。</a:t>
            </a:r>
            <a:endParaRPr lang="en-US" sz="1300" dirty="0"/>
          </a:p>
        </p:txBody>
      </p:sp>
      <p:sp>
        <p:nvSpPr>
          <p:cNvPr id="13" name="Shape 11"/>
          <p:cNvSpPr/>
          <p:nvPr/>
        </p:nvSpPr>
        <p:spPr>
          <a:xfrm>
            <a:off x="6080760" y="1325880"/>
            <a:ext cx="2606040" cy="2560320"/>
          </a:xfrm>
          <a:prstGeom prst="roundRect">
            <a:avLst>
              <a:gd name="adj" fmla="val 2857"/>
            </a:avLst>
          </a:prstGeom>
          <a:solidFill>
            <a:srgbClr val="F4ECDD"/>
          </a:solidFill>
          <a:ln/>
        </p:spPr>
      </p:sp>
      <p:sp>
        <p:nvSpPr>
          <p:cNvPr id="14" name="Shape 12"/>
          <p:cNvSpPr/>
          <p:nvPr/>
        </p:nvSpPr>
        <p:spPr>
          <a:xfrm>
            <a:off x="6080760" y="1325880"/>
            <a:ext cx="2606040" cy="73152"/>
          </a:xfrm>
          <a:prstGeom prst="rect">
            <a:avLst/>
          </a:prstGeom>
          <a:solidFill>
            <a:srgbClr val="B0894F"/>
          </a:solidFill>
          <a:ln/>
        </p:spPr>
      </p:sp>
      <p:sp>
        <p:nvSpPr>
          <p:cNvPr id="15" name="Text 13"/>
          <p:cNvSpPr/>
          <p:nvPr/>
        </p:nvSpPr>
        <p:spPr>
          <a:xfrm>
            <a:off x="6263640" y="1600200"/>
            <a:ext cx="22402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90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专　一</a:t>
            </a:r>
            <a:endParaRPr lang="en-US" sz="1900" dirty="0"/>
          </a:p>
        </p:txBody>
      </p:sp>
      <p:sp>
        <p:nvSpPr>
          <p:cNvPr id="16" name="Text 14"/>
          <p:cNvSpPr/>
          <p:nvPr/>
        </p:nvSpPr>
        <p:spPr>
          <a:xfrm>
            <a:off x="6263640" y="2148840"/>
            <a:ext cx="2240280" cy="1645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彼此的身子</a:t>
            </a:r>
            <a:endParaRPr lang="en-US" sz="1300" dirty="0"/>
          </a:p>
          <a:p>
            <a:pPr algn="ctr" indent="0" marL="0">
              <a:buNone/>
            </a:pPr>
            <a:r>
              <a:rPr lang="en-US" sz="130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不再只属自己</a:t>
            </a:r>
            <a:endParaRPr lang="en-US" sz="1300" dirty="0"/>
          </a:p>
          <a:p>
            <a:pPr algn="ctr" indent="0" marL="0">
              <a:buNone/>
            </a:pPr>
            <a:r>
              <a:rPr lang="en-US" sz="130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（林前七 4）</a:t>
            </a:r>
            <a:endParaRPr lang="en-US" sz="1300" dirty="0"/>
          </a:p>
          <a:p>
            <a:pPr algn="ctr" indent="0" marL="0">
              <a:buNone/>
            </a:pPr>
            <a:r>
              <a:rPr lang="en-US" sz="130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——注意：是双向的。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02920" y="4114800"/>
            <a:ext cx="81381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7A5F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三样都指向同一件事：这是造物主的礼物，不是禁忌。</a:t>
            </a:r>
            <a:endParaRPr lang="en-US" sz="1500" dirty="0"/>
          </a:p>
        </p:txBody>
      </p:sp>
      <p:sp>
        <p:nvSpPr>
          <p:cNvPr id="18" name="Text 16"/>
          <p:cNvSpPr/>
          <p:nvPr/>
        </p:nvSpPr>
        <p:spPr>
          <a:xfrm>
            <a:off x="457200" y="4800600"/>
            <a:ext cx="6858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C8E7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立约 · 第5课 性、亲密与忠诚</a:t>
            </a:r>
            <a:endParaRPr lang="en-US" sz="1100" dirty="0"/>
          </a:p>
        </p:txBody>
      </p:sp>
      <p:pic>
        <p:nvPicPr>
          <p:cNvPr id="19" name="Image 0" descr="/Users/carolyn/ryan/ontherock.family/第三期课程-立约/logo-icon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458200" y="4709160"/>
            <a:ext cx="292608" cy="292608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AF5EC"/>
          </a:solidFill>
          <a:ln/>
        </p:spPr>
      </p:sp>
      <p:sp>
        <p:nvSpPr>
          <p:cNvPr id="3" name="Text 1"/>
          <p:cNvSpPr/>
          <p:nvPr/>
        </p:nvSpPr>
        <p:spPr>
          <a:xfrm>
            <a:off x="502920" y="256032"/>
            <a:ext cx="7772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短讲 · 25′  </a:t>
            </a:r>
            <a:pPr indent="0" marL="0">
              <a:buNone/>
            </a:pPr>
            <a:r>
              <a:rPr lang="en-US" sz="13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Message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502920" y="685800"/>
            <a:ext cx="8229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婚前最后一段路的守候</a:t>
            </a:r>
            <a:endParaRPr lang="en-US" sz="2600" dirty="0"/>
          </a:p>
        </p:txBody>
      </p:sp>
      <p:sp>
        <p:nvSpPr>
          <p:cNvPr id="5" name="Shape 3"/>
          <p:cNvSpPr/>
          <p:nvPr/>
        </p:nvSpPr>
        <p:spPr>
          <a:xfrm>
            <a:off x="502920" y="1371600"/>
            <a:ext cx="8138160" cy="2011680"/>
          </a:xfrm>
          <a:prstGeom prst="roundRect">
            <a:avLst>
              <a:gd name="adj" fmla="val 3636"/>
            </a:avLst>
          </a:prstGeom>
          <a:solidFill>
            <a:srgbClr val="F4ECDD"/>
          </a:solidFill>
          <a:ln/>
        </p:spPr>
      </p:sp>
      <p:sp>
        <p:nvSpPr>
          <p:cNvPr id="6" name="Text 4"/>
          <p:cNvSpPr/>
          <p:nvPr/>
        </p:nvSpPr>
        <p:spPr>
          <a:xfrm>
            <a:off x="822960" y="1600200"/>
            <a:ext cx="7498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距离婚礼越近，界限越难守——「反正都要结了」。恰恰相反：</a:t>
            </a:r>
            <a:endParaRPr lang="en-US" sz="1550" dirty="0"/>
          </a:p>
        </p:txBody>
      </p:sp>
      <p:sp>
        <p:nvSpPr>
          <p:cNvPr id="7" name="Text 5"/>
          <p:cNvSpPr/>
          <p:nvPr/>
        </p:nvSpPr>
        <p:spPr>
          <a:xfrm>
            <a:off x="822960" y="2057400"/>
            <a:ext cx="74980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「最后一段路的守候，是给婚床的聘礼。」</a:t>
            </a:r>
            <a:endParaRPr lang="en-US" sz="2300" dirty="0"/>
          </a:p>
        </p:txBody>
      </p:sp>
      <p:sp>
        <p:nvSpPr>
          <p:cNvPr id="8" name="Text 6"/>
          <p:cNvSpPr/>
          <p:nvPr/>
        </p:nvSpPr>
        <p:spPr>
          <a:xfrm>
            <a:off x="822960" y="2697480"/>
            <a:ext cx="74980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7A5F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具体处：独处场合 · 婚房布置期的过夜 · 蜜月前的「提前预支」。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502920" y="3794760"/>
            <a:ext cx="81381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7A5F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界限守到婚礼那天——第一夜，才真的是「初次领受」。</a:t>
            </a:r>
            <a:endParaRPr lang="en-US" sz="1500" dirty="0"/>
          </a:p>
        </p:txBody>
      </p:sp>
      <p:sp>
        <p:nvSpPr>
          <p:cNvPr id="10" name="Text 8"/>
          <p:cNvSpPr/>
          <p:nvPr/>
        </p:nvSpPr>
        <p:spPr>
          <a:xfrm>
            <a:off x="457200" y="4800600"/>
            <a:ext cx="6858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C8E7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立约 · 第5课 性、亲密与忠诚</a:t>
            </a:r>
            <a:endParaRPr lang="en-US" sz="1100" dirty="0"/>
          </a:p>
        </p:txBody>
      </p:sp>
      <p:pic>
        <p:nvPicPr>
          <p:cNvPr id="11" name="Image 0" descr="/Users/carolyn/ryan/ontherock.family/第三期课程-立约/logo-icon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458200" y="4709160"/>
            <a:ext cx="292608" cy="292608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AF5EC"/>
          </a:solidFill>
          <a:ln/>
        </p:spPr>
      </p:sp>
      <p:sp>
        <p:nvSpPr>
          <p:cNvPr id="3" name="Text 1"/>
          <p:cNvSpPr/>
          <p:nvPr/>
        </p:nvSpPr>
        <p:spPr>
          <a:xfrm>
            <a:off x="502920" y="256032"/>
            <a:ext cx="7772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短讲 · 25′  </a:t>
            </a:r>
            <a:pPr indent="0" marL="0">
              <a:buNone/>
            </a:pPr>
            <a:r>
              <a:rPr lang="en-US" sz="13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Message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502920" y="640080"/>
            <a:ext cx="82296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婚后忠诚的三道篱笆——现在就立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502920" y="1188720"/>
            <a:ext cx="8138160" cy="777240"/>
          </a:xfrm>
          <a:prstGeom prst="roundRect">
            <a:avLst>
              <a:gd name="adj" fmla="val 9412"/>
            </a:avLst>
          </a:prstGeom>
          <a:solidFill>
            <a:srgbClr val="33291E"/>
          </a:solidFill>
          <a:ln/>
        </p:spPr>
      </p:sp>
      <p:sp>
        <p:nvSpPr>
          <p:cNvPr id="6" name="Shape 4"/>
          <p:cNvSpPr/>
          <p:nvPr/>
        </p:nvSpPr>
        <p:spPr>
          <a:xfrm>
            <a:off x="502920" y="1188720"/>
            <a:ext cx="109728" cy="777240"/>
          </a:xfrm>
          <a:prstGeom prst="rect">
            <a:avLst/>
          </a:prstGeom>
          <a:solidFill>
            <a:srgbClr val="B0894F"/>
          </a:solidFill>
          <a:ln/>
        </p:spPr>
      </p:sp>
      <p:sp>
        <p:nvSpPr>
          <p:cNvPr id="7" name="Text 5"/>
          <p:cNvSpPr/>
          <p:nvPr/>
        </p:nvSpPr>
        <p:spPr>
          <a:xfrm>
            <a:off x="822960" y="1280160"/>
            <a:ext cx="23774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眼睛的约</a:t>
            </a:r>
            <a:endParaRPr lang="en-US" sz="1700" dirty="0"/>
          </a:p>
        </p:txBody>
      </p:sp>
      <p:sp>
        <p:nvSpPr>
          <p:cNvPr id="8" name="Text 6"/>
          <p:cNvSpPr/>
          <p:nvPr/>
        </p:nvSpPr>
        <p:spPr>
          <a:xfrm>
            <a:off x="3291840" y="1280160"/>
            <a:ext cx="52120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「我与眼睛立约」（伯卅一 1）——色情对婚床的杀伤，婚后不会自动消失。</a:t>
            </a:r>
            <a:endParaRPr lang="en-US" sz="1350" dirty="0"/>
          </a:p>
        </p:txBody>
      </p:sp>
      <p:sp>
        <p:nvSpPr>
          <p:cNvPr id="9" name="Shape 7"/>
          <p:cNvSpPr/>
          <p:nvPr/>
        </p:nvSpPr>
        <p:spPr>
          <a:xfrm>
            <a:off x="502920" y="2103120"/>
            <a:ext cx="8138160" cy="777240"/>
          </a:xfrm>
          <a:prstGeom prst="roundRect">
            <a:avLst>
              <a:gd name="adj" fmla="val 9412"/>
            </a:avLst>
          </a:prstGeom>
          <a:solidFill>
            <a:srgbClr val="F4ECDD"/>
          </a:solidFill>
          <a:ln/>
        </p:spPr>
      </p:sp>
      <p:sp>
        <p:nvSpPr>
          <p:cNvPr id="10" name="Shape 8"/>
          <p:cNvSpPr/>
          <p:nvPr/>
        </p:nvSpPr>
        <p:spPr>
          <a:xfrm>
            <a:off x="502920" y="2103120"/>
            <a:ext cx="109728" cy="777240"/>
          </a:xfrm>
          <a:prstGeom prst="rect">
            <a:avLst/>
          </a:prstGeom>
          <a:solidFill>
            <a:srgbClr val="B0894F"/>
          </a:solidFill>
          <a:ln/>
        </p:spPr>
      </p:sp>
      <p:sp>
        <p:nvSpPr>
          <p:cNvPr id="11" name="Text 9"/>
          <p:cNvSpPr/>
          <p:nvPr/>
        </p:nvSpPr>
        <p:spPr>
          <a:xfrm>
            <a:off x="822960" y="2194560"/>
            <a:ext cx="23774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异性的界限</a:t>
            </a:r>
            <a:endParaRPr lang="en-US" sz="1700" dirty="0"/>
          </a:p>
        </p:txBody>
      </p:sp>
      <p:sp>
        <p:nvSpPr>
          <p:cNvPr id="12" name="Text 10"/>
          <p:cNvSpPr/>
          <p:nvPr/>
        </p:nvSpPr>
        <p:spPr>
          <a:xfrm>
            <a:off x="3291840" y="2194560"/>
            <a:ext cx="52120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单独吃饭、深夜聊天、倾诉婚姻苦恼——都留给配偶和同性密友。</a:t>
            </a:r>
            <a:endParaRPr lang="en-US" sz="1350" dirty="0"/>
          </a:p>
        </p:txBody>
      </p:sp>
      <p:sp>
        <p:nvSpPr>
          <p:cNvPr id="13" name="Shape 11"/>
          <p:cNvSpPr/>
          <p:nvPr/>
        </p:nvSpPr>
        <p:spPr>
          <a:xfrm>
            <a:off x="502920" y="3017520"/>
            <a:ext cx="8138160" cy="777240"/>
          </a:xfrm>
          <a:prstGeom prst="roundRect">
            <a:avLst>
              <a:gd name="adj" fmla="val 9412"/>
            </a:avLst>
          </a:prstGeom>
          <a:solidFill>
            <a:srgbClr val="F4ECDD"/>
          </a:solidFill>
          <a:ln/>
        </p:spPr>
      </p:sp>
      <p:sp>
        <p:nvSpPr>
          <p:cNvPr id="14" name="Shape 12"/>
          <p:cNvSpPr/>
          <p:nvPr/>
        </p:nvSpPr>
        <p:spPr>
          <a:xfrm>
            <a:off x="502920" y="3017520"/>
            <a:ext cx="109728" cy="777240"/>
          </a:xfrm>
          <a:prstGeom prst="rect">
            <a:avLst/>
          </a:prstGeom>
          <a:solidFill>
            <a:srgbClr val="B0894F"/>
          </a:solidFill>
          <a:ln/>
        </p:spPr>
      </p:sp>
      <p:sp>
        <p:nvSpPr>
          <p:cNvPr id="15" name="Text 13"/>
          <p:cNvSpPr/>
          <p:nvPr/>
        </p:nvSpPr>
        <p:spPr>
          <a:xfrm>
            <a:off x="822960" y="3108960"/>
            <a:ext cx="23774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手机的坦荡</a:t>
            </a:r>
            <a:endParaRPr lang="en-US" sz="1700" dirty="0"/>
          </a:p>
        </p:txBody>
      </p:sp>
      <p:sp>
        <p:nvSpPr>
          <p:cNvPr id="16" name="Text 14"/>
          <p:cNvSpPr/>
          <p:nvPr/>
        </p:nvSpPr>
        <p:spPr>
          <a:xfrm>
            <a:off x="3291840" y="3108960"/>
            <a:ext cx="52120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让配偶可以随时查看你的手机——不是监控，是坦荡。</a:t>
            </a:r>
            <a:endParaRPr lang="en-US" sz="1350" dirty="0"/>
          </a:p>
        </p:txBody>
      </p:sp>
      <p:sp>
        <p:nvSpPr>
          <p:cNvPr id="17" name="Text 15"/>
          <p:cNvSpPr/>
          <p:nvPr/>
        </p:nvSpPr>
        <p:spPr>
          <a:xfrm>
            <a:off x="502920" y="4069080"/>
            <a:ext cx="81381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50" b="1" dirty="0">
                <a:solidFill>
                  <a:srgbClr val="7A5F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篱笆不是不信任——是把「永不发生」变成结构，不靠临场的意志力。</a:t>
            </a:r>
            <a:endParaRPr lang="en-US" sz="1450" dirty="0"/>
          </a:p>
        </p:txBody>
      </p:sp>
      <p:sp>
        <p:nvSpPr>
          <p:cNvPr id="18" name="Text 16"/>
          <p:cNvSpPr/>
          <p:nvPr/>
        </p:nvSpPr>
        <p:spPr>
          <a:xfrm>
            <a:off x="457200" y="4800600"/>
            <a:ext cx="6858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C8E7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立约 · 第5课 性、亲密与忠诚</a:t>
            </a:r>
            <a:endParaRPr lang="en-US" sz="1100" dirty="0"/>
          </a:p>
        </p:txBody>
      </p:sp>
      <p:pic>
        <p:nvPicPr>
          <p:cNvPr id="19" name="Image 0" descr="/Users/carolyn/ryan/ontherock.family/第三期课程-立约/logo-icon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458200" y="4709160"/>
            <a:ext cx="292608" cy="292608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AF5EC"/>
          </a:solidFill>
          <a:ln/>
        </p:spPr>
      </p:sp>
      <p:sp>
        <p:nvSpPr>
          <p:cNvPr id="3" name="Text 1"/>
          <p:cNvSpPr/>
          <p:nvPr/>
        </p:nvSpPr>
        <p:spPr>
          <a:xfrm>
            <a:off x="502920" y="256032"/>
            <a:ext cx="7772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短讲 · 25′  </a:t>
            </a:r>
            <a:pPr indent="0" marL="0">
              <a:buNone/>
            </a:pPr>
            <a:r>
              <a:rPr lang="en-US" sz="13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Message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502920" y="822960"/>
            <a:ext cx="8229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如果你带着过去——</a:t>
            </a:r>
            <a:endParaRPr lang="en-US" sz="2400" dirty="0"/>
          </a:p>
        </p:txBody>
      </p:sp>
      <p:sp>
        <p:nvSpPr>
          <p:cNvPr id="5" name="Text 3"/>
          <p:cNvSpPr/>
          <p:nvPr/>
        </p:nvSpPr>
        <p:spPr>
          <a:xfrm>
            <a:off x="457200" y="1645920"/>
            <a:ext cx="822960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9A743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「神不翻旧账——</a:t>
            </a:r>
            <a:endParaRPr lang="en-US" sz="3000" dirty="0"/>
          </a:p>
          <a:p>
            <a:pPr algn="ctr" indent="0" marL="0">
              <a:buNone/>
            </a:pPr>
            <a:r>
              <a:rPr lang="en-US" sz="3000" b="1" dirty="0">
                <a:solidFill>
                  <a:srgbClr val="9A743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婚床从立约那天起，重新算。」</a:t>
            </a:r>
            <a:endParaRPr lang="en-US" sz="3000" dirty="0"/>
          </a:p>
        </p:txBody>
      </p:sp>
      <p:sp>
        <p:nvSpPr>
          <p:cNvPr id="6" name="Shape 4"/>
          <p:cNvSpPr/>
          <p:nvPr/>
        </p:nvSpPr>
        <p:spPr>
          <a:xfrm>
            <a:off x="777240" y="3017520"/>
            <a:ext cx="7589520" cy="1005840"/>
          </a:xfrm>
          <a:prstGeom prst="roundRect">
            <a:avLst>
              <a:gd name="adj" fmla="val 7273"/>
            </a:avLst>
          </a:prstGeom>
          <a:solidFill>
            <a:srgbClr val="F4ECDD"/>
          </a:solidFill>
          <a:ln/>
        </p:spPr>
      </p:sp>
      <p:sp>
        <p:nvSpPr>
          <p:cNvPr id="7" name="Text 5"/>
          <p:cNvSpPr/>
          <p:nvPr/>
        </p:nvSpPr>
        <p:spPr>
          <a:xfrm>
            <a:off x="1051560" y="3182112"/>
            <a:ext cx="704088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在基督里，你是新造的人（林后五 17）。需要处理的——</a:t>
            </a:r>
            <a:endParaRPr lang="en-US" sz="1500" dirty="0"/>
          </a:p>
          <a:p>
            <a:pPr algn="ctr" indent="0" marL="0">
              <a:buNone/>
            </a:pPr>
            <a:r>
              <a:rPr lang="en-US" sz="1500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告知的义务、成瘾、被伤害的记忆——来一对一，我们陪你走。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502920" y="4251960"/>
            <a:ext cx="81381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走进一对一不是羞耻——是勇敢。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457200" y="4800600"/>
            <a:ext cx="6858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C8E7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立约 · 第5课 性、亲密与忠诚</a:t>
            </a:r>
            <a:endParaRPr lang="en-US" sz="1100" dirty="0"/>
          </a:p>
        </p:txBody>
      </p:sp>
      <p:pic>
        <p:nvPicPr>
          <p:cNvPr id="10" name="Image 0" descr="/Users/carolyn/ryan/ontherock.family/第三期课程-立约/logo-icon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458200" y="4709160"/>
            <a:ext cx="292608" cy="292608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立约 · 第5课 性、亲密与忠诚</dc:title>
  <dc:subject>婚床可贵：神设计的美好与专一</dc:subject>
  <dc:creator>磐石之家 On the Rock</dc:creator>
  <cp:lastModifiedBy>磐石之家 On the Rock</cp:lastModifiedBy>
  <cp:revision>1</cp:revision>
  <dcterms:created xsi:type="dcterms:W3CDTF">2026-07-16T00:43:38Z</dcterms:created>
  <dcterms:modified xsi:type="dcterms:W3CDTF">2026-07-16T00:43:38Z</dcterms:modified>
</cp:coreProperties>
</file>