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　约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进入盟约 · 第三期课程 · 婚前之路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977640" y="2267712"/>
            <a:ext cx="118872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2468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 6  课   </a:t>
            </a:r>
            <a:pPr algn="ctr" indent="0" marL="0">
              <a:buNone/>
            </a:pPr>
            <a:r>
              <a:rPr lang="en-US" sz="3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立约预备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誓言 · 共同异象 · 问责团队 · 婚后节奏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传道书四 12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On the Rock　｜　先成为对的人，再遇见对的人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二人对话 · 40′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Couple Time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两个人的深谈——诚实，但恩慈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05840" y="1143000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逐句轻声读一遍誓言——哪一句让你最有分量感？哪一句让你最紧张？为什么？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502920" y="18562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05840" y="18562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「神把我们放在一起，是要我们一起做什么？」——各自写一句，再互相读，试着合成一句。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02920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005840" y="2569464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问责三层（护航夫妇／同性密友／小组）——每层写下具体名字。缺哪层？怎么补？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502920" y="328269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005840" y="3282696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四个节奏——哪个我们已经在做？哪个最难？从哪天开始？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02920" y="41148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聊不下去的题，别硬扛——邀请护航夫妇进来 · 二人间谈的，留在二人间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第6课 立约预备</a:t>
            </a:r>
            <a:endParaRPr lang="en-US" sz="1100" dirty="0"/>
          </a:p>
        </p:txBody>
      </p:sp>
      <p:pic>
        <p:nvPicPr>
          <p:cNvPr id="15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Response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今晚的三个动作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23444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554480" y="134416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共写盟约书第六条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554480" y="167335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「我们的家为＿＿＿而立；每日同祷，每周安息，每月盘点，每年更新。」——签名。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02920" y="233172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" y="233172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46888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554480" y="244144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写下共同异象句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554480" y="277063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把对话第 2 题合成的那句写下来——它会印在你们盟约书的扉页上。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342900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" y="342900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356616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554480" y="353872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确认下周立约之夜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554480" y="386791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两人都能到；带上这几周的心——那晚，把它们都交出来。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第6课 立约预备</a:t>
            </a:r>
            <a:endParaRPr lang="en-US" sz="1100" dirty="0"/>
          </a:p>
        </p:txBody>
      </p:sp>
      <p:pic>
        <p:nvPicPr>
          <p:cNvPr id="2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Prayer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为「守得一生」的誓言祷告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0020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若不是耶和华建造房屋，</a:t>
            </a:r>
            <a:endParaRPr lang="en-US" sz="2100" dirty="0"/>
          </a:p>
          <a:p>
            <a:pPr algn="ctr" indent="0" marL="0">
              <a:buNone/>
            </a:pPr>
            <a:r>
              <a:rPr lang="en-US" sz="21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建造的人就枉然劳力。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868680" y="283464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诗篇一二七 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6118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情侣同祷：为「说得出口、守得一生」的誓言祷告。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402336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护航夫妇为每一对的共同异象祷告 · 本周经文：传四 12 · 诗一二七 1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第6课 立约预备</a:t>
            </a:r>
            <a:endParaRPr lang="en-US" sz="1100" dirty="0"/>
          </a:p>
        </p:txBody>
      </p:sp>
      <p:pic>
        <p:nvPicPr>
          <p:cNvPr id="1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课后 · 各自完成 · 下周要用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Take-home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686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这周各自安静想：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走到今天，你最想对身边这个人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说的一句感谢是什么？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640080" y="3291840"/>
            <a:ext cx="7863840" cy="914400"/>
          </a:xfrm>
          <a:prstGeom prst="roundRect">
            <a:avLst>
              <a:gd name="adj" fmla="val 8000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4290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写下来，带到下周的立约之夜——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那晚会有一个时刻，正好用得上它。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第6课 立约预备</a:t>
            </a:r>
            <a:endParaRPr lang="en-US" sz="1100" dirty="0"/>
          </a:p>
        </p:txBody>
      </p:sp>
      <p:pic>
        <p:nvPicPr>
          <p:cNvPr id="9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41148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280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本周的路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78308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三股合成的绳子，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不容易折断。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457200" y="2926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传道书四 12　·　诗篇一二七 1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114800" y="342900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703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下周见：第 7 课《安息 · 回望 · 立约》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57200" y="40690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立约之夜——整个课程的心脏，请务必都来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· On the Rock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本课流程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Tonight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今晚我们一起走这几步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34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108960" y="123444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114800" y="123444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想到婚礼，你现在最操心的是？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84048" cy="384048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187452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108960" y="187452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25′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114800" y="187452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预备的不是婚礼，是婚姻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251460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251460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二人对话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108960" y="251460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40′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114800" y="251460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读誓言、写异象、组团队、定节奏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315468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108960" y="315468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114800" y="315468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盟约书第六条 ＋ 共同异象句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794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379476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108960" y="379476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10′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114800" y="379476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为「守得一生」的誓言祷告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第6课 立约预备</a:t>
            </a:r>
            <a:endParaRPr lang="en-US" sz="1100" dirty="0"/>
          </a:p>
        </p:txBody>
      </p:sp>
      <p:pic>
        <p:nvPicPr>
          <p:cNvPr id="3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Ice-breaker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先分享雅歌四章「让你惊讶的发现」😊——然后答题（匿名）：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想到婚礼，</a:t>
            </a:r>
            <a:endParaRPr lang="en-US" sz="2600" dirty="0"/>
          </a:p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你现在最操心的是？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640080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预算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2267712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67712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宾客与人情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895344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95344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流程细节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522976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522976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两家的期待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150608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50608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誓言与意义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40080" y="38404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看见了吗——我们的操心，几乎都给了「那一天」。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0080" y="420624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（今晚，把目光挪回「那一生」）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第6课 立约预备</a:t>
            </a:r>
            <a:endParaRPr lang="en-US" sz="1100" dirty="0"/>
          </a:p>
        </p:txBody>
      </p:sp>
      <p:pic>
        <p:nvPicPr>
          <p:cNvPr id="20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1097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婚礼一天就散场，誓言要管一辈子——</a:t>
            </a:r>
            <a:endParaRPr lang="en-US" sz="2700" dirty="0"/>
          </a:p>
          <a:p>
            <a:pPr algn="ctr" indent="0" marL="0">
              <a:buNone/>
            </a:pPr>
            <a:r>
              <a:rPr lang="en-US" sz="2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今天预备的不是婚礼，是婚姻。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4114800" y="324612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429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本课中心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The Vows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那三十秒，是整场婚礼唯一「立约」的时刻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005840" y="1417320"/>
            <a:ext cx="7132320" cy="2103120"/>
          </a:xfrm>
          <a:prstGeom prst="roundRect">
            <a:avLst>
              <a:gd name="adj" fmla="val 3478"/>
            </a:avLst>
          </a:prstGeom>
          <a:solidFill>
            <a:srgbClr val="33291E"/>
          </a:solidFill>
          <a:ln w="15875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71600" y="1691640"/>
            <a:ext cx="64008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「我愿意娶（嫁）你，从今以后——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无论顺境逆境，无论富足贫穷，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无论健康疾病，我都爱你、珍惜你，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直到死亡将我们分开。」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457200" y="37947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全是「无论」，没有一个「只要」。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57200" y="420624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B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誓言不是预测（「我们会幸福」）——是承诺（「无论如何，我都在」）。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共同异象：这个家为什么存在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37160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F4ECDD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60020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船没有航向，风怎么吹都是逆风。两人要能用一句话回答：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822960" y="2011680"/>
            <a:ext cx="7498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「神把我们放在一起，</a:t>
            </a:r>
            <a:endParaRPr lang="en-US" sz="2300" dirty="0"/>
          </a:p>
          <a:p>
            <a:pPr indent="0" marL="0">
              <a:buNone/>
            </a:pPr>
            <a:r>
              <a:rPr lang="en-US" sz="23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　是要我们一起做什么？」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502920" y="365760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还记得第 2 课写的「愿人从我们身上看见＿＿」吗？——今晚把它长成一句使命句。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4041648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（服侍的方向、开放的家、传承的信仰……每家的答案不同，但要有答案）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第6课 立约预备</a:t>
            </a:r>
            <a:endParaRPr lang="en-US" sz="1100" dirty="0"/>
          </a:p>
        </p:txBody>
      </p:sp>
      <p:pic>
        <p:nvPicPr>
          <p:cNvPr id="1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问责团队：婚前就组好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02920" y="10972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婚姻出问题的夫妻，最大的共同点是——「没人知道」。三层结构：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502920" y="1554480"/>
            <a:ext cx="2606040" cy="2103120"/>
          </a:xfrm>
          <a:prstGeom prst="roundRect">
            <a:avLst>
              <a:gd name="adj" fmla="val 3478"/>
            </a:avLst>
          </a:prstGeom>
          <a:solidFill>
            <a:srgbClr val="33291E"/>
          </a:solidFill>
          <a:ln/>
        </p:spPr>
      </p:sp>
      <p:sp>
        <p:nvSpPr>
          <p:cNvPr id="7" name="Shape 5"/>
          <p:cNvSpPr/>
          <p:nvPr/>
        </p:nvSpPr>
        <p:spPr>
          <a:xfrm>
            <a:off x="502920" y="155448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82880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护航夫妇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85800" y="2331720"/>
            <a:ext cx="2240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继续同行——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婚后第一年，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每季度聊一次。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3291840" y="1554480"/>
            <a:ext cx="2606040" cy="2103120"/>
          </a:xfrm>
          <a:prstGeom prst="roundRect">
            <a:avLst>
              <a:gd name="adj" fmla="val 3478"/>
            </a:avLst>
          </a:prstGeom>
          <a:solidFill>
            <a:srgbClr val="F4ECDD"/>
          </a:solidFill>
          <a:ln/>
        </p:spPr>
      </p:sp>
      <p:sp>
        <p:nvSpPr>
          <p:cNvPr id="11" name="Shape 9"/>
          <p:cNvSpPr/>
          <p:nvPr/>
        </p:nvSpPr>
        <p:spPr>
          <a:xfrm>
            <a:off x="3291840" y="155448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3474720" y="182880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同性密友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474720" y="2331720"/>
            <a:ext cx="2240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弟兄有弟兄，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姊妹有姊妹——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可以说真话的人。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080760" y="1554480"/>
            <a:ext cx="2606040" cy="2103120"/>
          </a:xfrm>
          <a:prstGeom prst="roundRect">
            <a:avLst>
              <a:gd name="adj" fmla="val 3478"/>
            </a:avLst>
          </a:prstGeom>
          <a:solidFill>
            <a:srgbClr val="F4ECDD"/>
          </a:solidFill>
          <a:ln/>
        </p:spPr>
      </p:sp>
      <p:sp>
        <p:nvSpPr>
          <p:cNvPr id="15" name="Shape 13"/>
          <p:cNvSpPr/>
          <p:nvPr/>
        </p:nvSpPr>
        <p:spPr>
          <a:xfrm>
            <a:off x="6080760" y="155448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6" name="Text 14"/>
          <p:cNvSpPr/>
          <p:nvPr/>
        </p:nvSpPr>
        <p:spPr>
          <a:xfrm>
            <a:off x="6263640" y="182880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教会小组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263640" y="2331720"/>
            <a:ext cx="2240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把小家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安在属灵的大家里——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不做孤岛。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502920" y="388620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「三股合成的绳子，不容易折断。」（传四 12）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02920" y="425196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——寻见时它是恋爱的光，如今它是婚姻的结构。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第6课 立约预备</a:t>
            </a:r>
            <a:endParaRPr lang="en-US" sz="1100" dirty="0"/>
          </a:p>
        </p:txBody>
      </p:sp>
      <p:pic>
        <p:nvPicPr>
          <p:cNvPr id="2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婚后属灵节奏——现在就演练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02920" y="10972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婚后灵命最大的敌人不是逼迫，是「忙」。四个节奏，婚前就开始：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502920" y="1554480"/>
            <a:ext cx="1856232" cy="1920240"/>
          </a:xfrm>
          <a:prstGeom prst="roundRect">
            <a:avLst>
              <a:gd name="adj" fmla="val 3941"/>
            </a:avLst>
          </a:prstGeom>
          <a:solidFill>
            <a:srgbClr val="F4ECDD"/>
          </a:solidFill>
          <a:ln/>
        </p:spPr>
      </p:sp>
      <p:sp>
        <p:nvSpPr>
          <p:cNvPr id="7" name="Shape 5"/>
          <p:cNvSpPr/>
          <p:nvPr/>
        </p:nvSpPr>
        <p:spPr>
          <a:xfrm>
            <a:off x="502920" y="1554480"/>
            <a:ext cx="1856232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6"/>
          <p:cNvSpPr/>
          <p:nvPr/>
        </p:nvSpPr>
        <p:spPr>
          <a:xfrm>
            <a:off x="612648" y="1810512"/>
            <a:ext cx="16367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每日同祷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612648" y="2331720"/>
            <a:ext cx="163677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爱祷告已在用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——继续，别断。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2633472" y="1554480"/>
            <a:ext cx="1856232" cy="1920240"/>
          </a:xfrm>
          <a:prstGeom prst="roundRect">
            <a:avLst>
              <a:gd name="adj" fmla="val 3941"/>
            </a:avLst>
          </a:prstGeom>
          <a:solidFill>
            <a:srgbClr val="F4ECDD"/>
          </a:solidFill>
          <a:ln/>
        </p:spPr>
      </p:sp>
      <p:sp>
        <p:nvSpPr>
          <p:cNvPr id="11" name="Shape 9"/>
          <p:cNvSpPr/>
          <p:nvPr/>
        </p:nvSpPr>
        <p:spPr>
          <a:xfrm>
            <a:off x="2633472" y="1554480"/>
            <a:ext cx="1856232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2743200" y="1810512"/>
            <a:ext cx="16367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每周安息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2743200" y="2331720"/>
            <a:ext cx="163677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一段两人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不看手机的时间。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4764024" y="1554480"/>
            <a:ext cx="1856232" cy="1920240"/>
          </a:xfrm>
          <a:prstGeom prst="roundRect">
            <a:avLst>
              <a:gd name="adj" fmla="val 3941"/>
            </a:avLst>
          </a:prstGeom>
          <a:solidFill>
            <a:srgbClr val="33291E"/>
          </a:solidFill>
          <a:ln/>
        </p:spPr>
      </p:sp>
      <p:sp>
        <p:nvSpPr>
          <p:cNvPr id="15" name="Shape 13"/>
          <p:cNvSpPr/>
          <p:nvPr/>
        </p:nvSpPr>
        <p:spPr>
          <a:xfrm>
            <a:off x="4764024" y="1554480"/>
            <a:ext cx="1856232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6" name="Text 14"/>
          <p:cNvSpPr/>
          <p:nvPr/>
        </p:nvSpPr>
        <p:spPr>
          <a:xfrm>
            <a:off x="4873752" y="1810512"/>
            <a:ext cx="16367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每月盘点</a:t>
            </a:r>
            <a:endParaRPr lang="en-US" sz="1650" dirty="0"/>
          </a:p>
        </p:txBody>
      </p:sp>
      <p:sp>
        <p:nvSpPr>
          <p:cNvPr id="17" name="Text 15"/>
          <p:cNvSpPr/>
          <p:nvPr/>
        </p:nvSpPr>
        <p:spPr>
          <a:xfrm>
            <a:off x="4873752" y="2331720"/>
            <a:ext cx="163677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婚姻怎么样？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（用盟约书当清单）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894576" y="1554480"/>
            <a:ext cx="1856232" cy="1920240"/>
          </a:xfrm>
          <a:prstGeom prst="roundRect">
            <a:avLst>
              <a:gd name="adj" fmla="val 3941"/>
            </a:avLst>
          </a:prstGeom>
          <a:solidFill>
            <a:srgbClr val="F4ECDD"/>
          </a:solidFill>
          <a:ln/>
        </p:spPr>
      </p:sp>
      <p:sp>
        <p:nvSpPr>
          <p:cNvPr id="19" name="Shape 17"/>
          <p:cNvSpPr/>
          <p:nvPr/>
        </p:nvSpPr>
        <p:spPr>
          <a:xfrm>
            <a:off x="6894576" y="1554480"/>
            <a:ext cx="1856232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20" name="Text 18"/>
          <p:cNvSpPr/>
          <p:nvPr/>
        </p:nvSpPr>
        <p:spPr>
          <a:xfrm>
            <a:off x="7004304" y="1810512"/>
            <a:ext cx="16367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每年更新</a:t>
            </a:r>
            <a:endParaRPr lang="en-US" sz="1650" dirty="0"/>
          </a:p>
        </p:txBody>
      </p:sp>
      <p:sp>
        <p:nvSpPr>
          <p:cNvPr id="21" name="Text 19"/>
          <p:cNvSpPr/>
          <p:nvPr/>
        </p:nvSpPr>
        <p:spPr>
          <a:xfrm>
            <a:off x="7004304" y="2331720"/>
            <a:ext cx="163677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结婚纪念日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重读誓言与盟约书。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502920" y="37947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「若不是耶和华建造房屋，建造的人就枉然劳力。」（诗一二七 1）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502920" y="41605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节奏不是负担——是让神一直住在这个家里的方式。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第6课 立约预备</a:t>
            </a:r>
            <a:endParaRPr lang="en-US" sz="1100" dirty="0"/>
          </a:p>
        </p:txBody>
      </p:sp>
      <p:pic>
        <p:nvPicPr>
          <p:cNvPr id="25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收尾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Next Week</a:t>
            </a:r>
            <a:endParaRPr lang="en-US" sz="1300" dirty="0"/>
          </a:p>
        </p:txBody>
      </p:sp>
      <p:pic>
        <p:nvPicPr>
          <p:cNvPr id="4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24528" y="777240"/>
            <a:ext cx="694944" cy="69494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16916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下周：立约之夜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457200" y="24231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交换第 1 课的「想象的信」 · 装订你们的盟约书 · 在见证人面前预立心约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4114800" y="306324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29184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这是整个课程的心脏——请务必都来。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B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（着装可以稍郑重些 🙂）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立约 · 第6课 立约预备</dc:title>
  <dc:subject>誓言、共同异象、问责团队、婚后节奏</dc:subject>
  <dc:creator>磐石之家 On the Rock</dc:creator>
  <cp:lastModifiedBy>磐石之家 On the Rock</cp:lastModifiedBy>
  <cp:revision>1</cp:revision>
  <dcterms:created xsi:type="dcterms:W3CDTF">2026-07-16T05:41:55Z</dcterms:created>
  <dcterms:modified xsi:type="dcterms:W3CDTF">2026-07-16T05:41:55Z</dcterms:modified>
</cp:coreProperties>
</file>