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0520" y="502920"/>
            <a:ext cx="822960" cy="822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417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　约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8745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进入盟约 · 第三期课程 · 最后一夜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977640" y="2267712"/>
            <a:ext cx="118872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4"/>
          <p:cNvSpPr/>
          <p:nvPr/>
        </p:nvSpPr>
        <p:spPr>
          <a:xfrm>
            <a:off x="457200" y="2468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 7  课   </a:t>
            </a:r>
            <a:pPr algn="ctr" indent="0" marL="0">
              <a:buNone/>
            </a:pPr>
            <a:r>
              <a:rPr lang="en-US" sz="34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安息 · 回望 · 立约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57200" y="31546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 约 之 夜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457200" y="37947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创世记二 2-3　·　约翰福音二 1-11　·　民数记六 24-26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7091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On the Rock　｜　先成为对的人，再遇见对的人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差遣 · 三个方向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Sending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从这里，走向哪里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2606040" cy="2286000"/>
          </a:xfrm>
          <a:prstGeom prst="roundRect">
            <a:avLst>
              <a:gd name="adj" fmla="val 3200"/>
            </a:avLst>
          </a:prstGeom>
          <a:solidFill>
            <a:srgbClr val="F4ECDD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28016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0020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带 进 婚 礼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40080" y="219456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盟约书带进婚礼——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誓言时刻，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它就在场。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3291840" y="1280160"/>
            <a:ext cx="2606040" cy="2286000"/>
          </a:xfrm>
          <a:prstGeom prst="roundRect">
            <a:avLst>
              <a:gd name="adj" fmla="val 3200"/>
            </a:avLst>
          </a:prstGeom>
          <a:solidFill>
            <a:srgbClr val="F4ECDD"/>
          </a:solidFill>
          <a:ln/>
        </p:spPr>
      </p:sp>
      <p:sp>
        <p:nvSpPr>
          <p:cNvPr id="10" name="Shape 8"/>
          <p:cNvSpPr/>
          <p:nvPr/>
        </p:nvSpPr>
        <p:spPr>
          <a:xfrm>
            <a:off x="3291840" y="128016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1" name="Text 9"/>
          <p:cNvSpPr/>
          <p:nvPr/>
        </p:nvSpPr>
        <p:spPr>
          <a:xfrm>
            <a:off x="3429000" y="160020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 后 同 行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429000" y="219456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婚后回来上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模块四《同行》——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课程没完，路还长。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080760" y="1280160"/>
            <a:ext cx="2606040" cy="2286000"/>
          </a:xfrm>
          <a:prstGeom prst="roundRect">
            <a:avLst>
              <a:gd name="adj" fmla="val 3200"/>
            </a:avLst>
          </a:prstGeom>
          <a:solidFill>
            <a:srgbClr val="33291E"/>
          </a:solidFill>
          <a:ln/>
        </p:spPr>
      </p:sp>
      <p:sp>
        <p:nvSpPr>
          <p:cNvPr id="14" name="Shape 12"/>
          <p:cNvSpPr/>
          <p:nvPr/>
        </p:nvSpPr>
        <p:spPr>
          <a:xfrm>
            <a:off x="6080760" y="128016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5" name="Text 13"/>
          <p:cNvSpPr/>
          <p:nvPr/>
        </p:nvSpPr>
        <p:spPr>
          <a:xfrm>
            <a:off x="6217920" y="160020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 下 去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217920" y="219456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有一天，回来作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新一批情侣的护航夫妇——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领受过的，传下去。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502920" y="393192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一粒种子长成树，树上又有种子——这个家的故事，要这样传下去。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第7课 安息 · 回望 · 立约</a:t>
            </a:r>
            <a:endParaRPr lang="en-US" sz="1100" dirty="0"/>
          </a:p>
        </p:txBody>
      </p:sp>
      <p:pic>
        <p:nvPicPr>
          <p:cNvPr id="19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环节五 · 庆祝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Celebrate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10972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庆 祝 🎉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777240" y="2103120"/>
            <a:ext cx="7589520" cy="1371600"/>
          </a:xfrm>
          <a:prstGeom prst="roundRect">
            <a:avLst>
              <a:gd name="adj" fmla="val 5333"/>
            </a:avLst>
          </a:prstGeom>
          <a:solidFill>
            <a:srgbClr val="F4ECDD"/>
          </a:solidFill>
          <a:ln/>
        </p:spPr>
      </p:sp>
      <p:sp>
        <p:nvSpPr>
          <p:cNvPr id="6" name="Text 4"/>
          <p:cNvSpPr/>
          <p:nvPr/>
        </p:nvSpPr>
        <p:spPr>
          <a:xfrm>
            <a:off x="1051560" y="2331720"/>
            <a:ext cx="7040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领「完成卡」 · 每对与盟约书合影 · 全体合影 · 茶点</a:t>
            </a:r>
            <a:endParaRPr lang="en-US" sz="1600" dirty="0"/>
          </a:p>
          <a:p>
            <a:pPr algn="ctr" indent="0" marL="0">
              <a:buNone/>
            </a:pP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三期二十一课，你们走完了——值得郑重地庆祝。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02920" y="38404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课后回音：群里每对发一句这七周最感恩的事——见证给下一批将婚的弟兄姊妹。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第7课 安息 · 回望 · 立约</a:t>
            </a:r>
            <a:endParaRPr lang="en-US" sz="1100" dirty="0"/>
          </a:p>
        </p:txBody>
      </p:sp>
      <p:pic>
        <p:nvPicPr>
          <p:cNvPr id="9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6240" y="502920"/>
            <a:ext cx="731520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3716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立根 · 寻见 · 立约 —— 三期课程 · 全程走完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31520" y="1874520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把最好的酒，</a:t>
            </a:r>
            <a:endParaRPr lang="en-US" sz="3000" dirty="0"/>
          </a:p>
          <a:p>
            <a:pPr algn="ctr" indent="0" marL="0">
              <a:buNone/>
            </a:pPr>
            <a:r>
              <a:rPr lang="en-US" sz="30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留到如今。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457200" y="31546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「你倒把好酒留到如今！」（约翰福音二 10）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114800" y="365760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3886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去吧——带着盟约书成家，愿你们的家成为迦拿。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· On the Rock　｜　先成为对的人，再遇见对的人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今晚的流程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Tonight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今晚，我们安息、回望、立约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234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43000" y="1234440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安息与回望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291840" y="123444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20′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297680" y="123444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烛光中，把七课的路走一遍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8745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1874520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交换想象的信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291840" y="187452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25′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297680" y="1874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拆开第 1 课封存的那封信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48640" y="251460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514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43000" y="2514600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盟约书装订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291840" y="251460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25′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297680" y="251460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装订、宣读，与那句感谢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48640" y="3154680"/>
            <a:ext cx="384048" cy="384048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143000" y="3154680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心约与祝福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291840" y="315468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20′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297680" y="315468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预立心约，领受亚伦的祝福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548640" y="379476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3794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143000" y="3794760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庆祝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291840" y="379476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10′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297680" y="379476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完成卡、合影、茶点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第7课 安息 · 回望 · 立约</a:t>
            </a:r>
            <a:endParaRPr lang="en-US" sz="1100" dirty="0"/>
          </a:p>
        </p:txBody>
      </p:sp>
      <p:pic>
        <p:nvPicPr>
          <p:cNvPr id="31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环节一 · 安息与回望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Sabbath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做工六日，第七日安息。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77240" y="1600200"/>
            <a:ext cx="7589520" cy="1828800"/>
          </a:xfrm>
          <a:prstGeom prst="roundRect">
            <a:avLst>
              <a:gd name="adj" fmla="val 4000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1828800"/>
            <a:ext cx="70408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神看着一切所造的都甚好。……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到第七日，神造物的工已经完毕，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就在第七日歇了他一切的工，安息了。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051560" y="301752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创世记一 31，二 2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3840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匿名答题（最后一次）：「七周走完，你心里此刻最强的感受是？」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20624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B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感恩 ／ 更确定了 ／ 更敬畏了 ／ 舍不得结束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回望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The Road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21792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我们一起走过的路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170432"/>
            <a:ext cx="347472" cy="347472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17043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097280" y="1170432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盟约，不是合同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886200" y="1170432"/>
            <a:ext cx="4663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合同防备对方违约，盟约委身自己守约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48640" y="1645920"/>
            <a:ext cx="347472" cy="347472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16459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097280" y="1645920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福音与婚姻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886200" y="1645920"/>
            <a:ext cx="4663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你们不是这幅画的主题——你们是画布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2121408"/>
            <a:ext cx="347472" cy="347472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212140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97280" y="2121408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认识彼此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3886200" y="2121408"/>
            <a:ext cx="4663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没说出口的期望，是预定好的失望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48640" y="2596896"/>
            <a:ext cx="347472" cy="347472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8640" y="259689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97280" y="2596896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角色与次序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3886200" y="2596896"/>
            <a:ext cx="4663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彼此顺服：舍己的爱＋恩慈的尊重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48640" y="3072384"/>
            <a:ext cx="347472" cy="347472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3072384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097280" y="3072384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性、亲密与忠诚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3886200" y="3072384"/>
            <a:ext cx="4663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婚床可贵——神造的，不脏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548640" y="3547872"/>
            <a:ext cx="347472" cy="347472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354787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1097280" y="3547872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立约预备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3886200" y="3547872"/>
            <a:ext cx="4663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全是「无论」，没有一个「只要」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548640" y="4023360"/>
            <a:ext cx="347472" cy="347472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402336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1097280" y="4023360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安息 · 回望 · 立约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3886200" y="4023360"/>
            <a:ext cx="4663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今晚——从两个想象，到一个约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502920" y="4462272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七——完全的数字。这一程，走圆满了。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第7课 安息 · 回望 · 立约</a:t>
            </a:r>
            <a:endParaRPr lang="en-US" sz="1100" dirty="0"/>
          </a:p>
        </p:txBody>
      </p:sp>
      <p:pic>
        <p:nvPicPr>
          <p:cNvPr id="35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914400"/>
            <a:ext cx="1097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6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耶稣的第一个神迹，行在婚宴上——</a:t>
            </a:r>
            <a:endParaRPr lang="en-US" sz="2800" dirty="0"/>
          </a:p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把最好的酒，留到如今。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114800" y="324612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34290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约翰福音二 1-11 · 本夜中心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39776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A7B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祂喜欢在婚姻里行神迹——邀请祂来，你们的家就是迦拿。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环节二 · 交换想象的信 · 25′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The Letters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8229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拆开那封信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13716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七周前，你们各自写下「我想象中我们的婚姻」——今晚，交换着读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822960" y="1920240"/>
            <a:ext cx="457200" cy="457200"/>
          </a:xfrm>
          <a:prstGeom prst="ellipse">
            <a:avLst/>
          </a:prstGeom>
          <a:solidFill>
            <a:srgbClr val="33291E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19202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463040" y="192024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领回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206240" y="192024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护航夫妇手中，取回你们的两封信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22960" y="2578608"/>
            <a:ext cx="457200" cy="457200"/>
          </a:xfrm>
          <a:prstGeom prst="ellipse">
            <a:avLst/>
          </a:prstGeom>
          <a:solidFill>
            <a:srgbClr val="33291E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25786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463040" y="2578608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交换 · 拆开 · 安静读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206240" y="257860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读的是对方七周前的想象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22960" y="3236976"/>
            <a:ext cx="457200" cy="457200"/>
          </a:xfrm>
          <a:prstGeom prst="ellipse">
            <a:avLst/>
          </a:prstGeom>
          <a:solidFill>
            <a:srgbClr val="33291E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32369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463040" y="3236976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说一句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206240" y="3236976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「你写的＿＿，我看见了／我愿意一起去成全。」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57200" y="42062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七周前，你们各自想象；七周后，你们一起商定——从两个想象，到一个约。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环节三 · 盟约书 · 25′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The Covenant Book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8229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装订你们的盟约书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1005840" y="1508760"/>
            <a:ext cx="7132320" cy="1600200"/>
          </a:xfrm>
          <a:prstGeom prst="roundRect">
            <a:avLst>
              <a:gd name="adj" fmla="val 4571"/>
            </a:avLst>
          </a:prstGeom>
          <a:solidFill>
            <a:srgbClr val="33291E"/>
          </a:solidFill>
          <a:ln w="15875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71600" y="1755648"/>
            <a:ext cx="64008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扉页：你们的共同异象句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第一至六条：七周共写的盟约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见证页：今晚，牧者为你们签名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7200" y="33832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每对上前：宣读扉页异象句 ＋ 自选一条盟约——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3749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然后，把上周写的那句感谢，当面说给对方。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457200" y="420624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B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（众人以掌声见证 · 把盟约书带进婚礼——誓言时刻，它就在场）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环节四 · 预立心约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Heart Covenant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心　约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132588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面对面，牵手——这不是婚礼誓言，是向神的心愿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005840" y="1783080"/>
            <a:ext cx="7132320" cy="1965960"/>
          </a:xfrm>
          <a:prstGeom prst="roundRect">
            <a:avLst>
              <a:gd name="adj" fmla="val 3721"/>
            </a:avLst>
          </a:prstGeom>
          <a:solidFill>
            <a:srgbClr val="33291E"/>
          </a:solidFill>
          <a:ln w="15875">
            <a:solidFill>
              <a:srgbClr val="B089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371600" y="2011680"/>
            <a:ext cx="6400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「主啊，感谢祢把＿＿＿带到我生命里。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在婚礼之前，我先向祢立心：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我愿意用祢的方式爱他／她——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盟约不是合同，恩典作我们的氧气。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求祢作我们家的建造者。」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39776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随后：牧者／护航夫妇按手祝福每一对。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环节四 · 祝福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Benediction</a:t>
            </a:r>
            <a:endParaRPr lang="en-US" sz="1300" dirty="0"/>
          </a:p>
        </p:txBody>
      </p:sp>
      <p:pic>
        <p:nvPicPr>
          <p:cNvPr id="4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24528" y="658368"/>
            <a:ext cx="694944" cy="69494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1691640"/>
            <a:ext cx="78638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愿耶和华赐福给你，保护你。</a:t>
            </a:r>
            <a:endParaRPr lang="en-US" sz="2600" dirty="0"/>
          </a:p>
          <a:p>
            <a:pPr algn="ctr" indent="0" marL="0">
              <a:buNone/>
            </a:pPr>
            <a:r>
              <a:rPr lang="en-US" sz="26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愿耶和华使他的脸光照你，赐恩给你。</a:t>
            </a:r>
            <a:endParaRPr lang="en-US" sz="2600" dirty="0"/>
          </a:p>
          <a:p>
            <a:pPr algn="ctr" indent="0" marL="0">
              <a:buNone/>
            </a:pPr>
            <a:r>
              <a:rPr lang="en-US" sz="26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愿耶和华向你仰脸，赐你平安。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457200" y="37033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民数记六 24-26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57200" y="425196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B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三期的传统祝福——立根领受过，寻见领受过，今晚，带着它成家。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立约 · 第7课 安息 · 回望 · 立约</dc:title>
  <dc:subject>立约之夜</dc:subject>
  <dc:creator>磐石之家 On the Rock</dc:creator>
  <cp:lastModifiedBy>磐石之家 On the Rock</cp:lastModifiedBy>
  <cp:revision>1</cp:revision>
  <dcterms:created xsi:type="dcterms:W3CDTF">2026-07-16T05:47:35Z</dcterms:created>
  <dcterms:modified xsi:type="dcterms:W3CDTF">2026-07-16T05:47:35Z</dcterms:modified>
</cp:coreProperties>
</file>