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E261C"/>
          </a:solidFill>
          <a:ln/>
        </p:spPr>
      </p:sp>
      <p:pic>
        <p:nvPicPr>
          <p:cNvPr id="3" name="Image 0" descr="/Users/carolyn/ryan/ontherock.family/第四期课程-同行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60520" y="502920"/>
            <a:ext cx="822960" cy="82296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57200" y="141732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同　行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874520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婚后同行 · 第四期课程</a:t>
            </a:r>
            <a:endParaRPr lang="en-US" sz="1300" dirty="0"/>
          </a:p>
        </p:txBody>
      </p:sp>
      <p:sp>
        <p:nvSpPr>
          <p:cNvPr id="6" name="Shape 3"/>
          <p:cNvSpPr/>
          <p:nvPr/>
        </p:nvSpPr>
        <p:spPr>
          <a:xfrm>
            <a:off x="3977640" y="2267712"/>
            <a:ext cx="1188720" cy="13716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7" name="Text 4"/>
          <p:cNvSpPr/>
          <p:nvPr/>
        </p:nvSpPr>
        <p:spPr>
          <a:xfrm>
            <a:off x="457200" y="2468880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第  4  课   </a:t>
            </a:r>
            <a:pPr algn="ctr" indent="0" marL="0">
              <a:buNone/>
            </a:pPr>
            <a:r>
              <a:rPr lang="en-US" sz="3500" b="1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爱的语言与亲密</a:t>
            </a:r>
            <a:endParaRPr lang="en-US" sz="2200" dirty="0"/>
          </a:p>
        </p:txBody>
      </p:sp>
      <p:sp>
        <p:nvSpPr>
          <p:cNvPr id="8" name="Text 5"/>
          <p:cNvSpPr/>
          <p:nvPr/>
        </p:nvSpPr>
        <p:spPr>
          <a:xfrm>
            <a:off x="457200" y="31546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用对方听得懂的方式爱 TA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457200" y="379476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腓立比书二 3-5　·　约翰福音一 14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457200" y="470916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磐石之家 On the Rock　｜　先成为对的人，再遇见对的人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夫妻对话 · 35′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Couple Time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400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互猜时刻——现场对答案 😄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502920" y="114300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B089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1005840" y="1143000"/>
            <a:ext cx="75895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各自心里排出自己的前两种语言——先猜对方的第一语言，写下来，同时亮出来对答案！（猜错的别灰心——今晚就是来对频道的）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502920" y="185623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B089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1005840" y="1856232"/>
            <a:ext cx="75895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回忆：最近一次你真实感受到被爱，是哪个瞬间？——那是哪种语言？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502920" y="256946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B089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1005840" y="2569464"/>
            <a:ext cx="75895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诚实说：我一直在用哪种语言爱你？你收到了吗？（发送 vs 接收，对个账）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502920" y="3282696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B089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1005840" y="3282696"/>
            <a:ext cx="75895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我们上一次「不带孩子、不看手机」的二人时刻是什么时候？——现在就翻日历，把下一次定下来。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502920" y="4114800"/>
            <a:ext cx="8138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7A5F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猜错了正好——那就是「你以为你懂 TA、其实还不懂」的地方 · 夫妻间谈的，留在夫妻间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同行 · 第4课 爱的语言与亲密</a:t>
            </a:r>
            <a:endParaRPr lang="en-US" sz="1100" dirty="0"/>
          </a:p>
        </p:txBody>
      </p:sp>
      <p:pic>
        <p:nvPicPr>
          <p:cNvPr id="15" name="Image 0" descr="/Users/carolyn/ryan/ontherock.family/第四期课程-同行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操练 · 回应 · 15′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Response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400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今晚的三个动作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02920" y="1234440"/>
            <a:ext cx="813816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50800" dist="12700" dir="8100000">
              <a:srgbClr val="000000">
                <a:alpha val="6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02920" y="1234440"/>
            <a:ext cx="109728" cy="868680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7" name="Text 5"/>
          <p:cNvSpPr/>
          <p:nvPr/>
        </p:nvSpPr>
        <p:spPr>
          <a:xfrm>
            <a:off x="822960" y="1371600"/>
            <a:ext cx="6400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B089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554480" y="1344168"/>
            <a:ext cx="6675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本周一个动作：每天一次，TA 的语言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1554480" y="1673352"/>
            <a:ext cx="6675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注意——是 TA 的第一语言，不是你的。频道对了，一句顶一百句。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502920" y="2331720"/>
            <a:ext cx="813816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50800" dist="12700" dir="8100000">
              <a:srgbClr val="000000">
                <a:alpha val="6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502920" y="2331720"/>
            <a:ext cx="109728" cy="868680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12" name="Text 10"/>
          <p:cNvSpPr/>
          <p:nvPr/>
        </p:nvSpPr>
        <p:spPr>
          <a:xfrm>
            <a:off x="822960" y="2468880"/>
            <a:ext cx="6400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B089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1554480" y="2441448"/>
            <a:ext cx="6675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把「精心的时刻」排进日历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1554480" y="2770632"/>
            <a:ext cx="6675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本周两小时：无孩子、无手机——现场就定好日期和时间，谁也别改。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502920" y="3429000"/>
            <a:ext cx="813816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50800" dist="12700" dir="8100000">
              <a:srgbClr val="000000">
                <a:alpha val="6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502920" y="3429000"/>
            <a:ext cx="109728" cy="868680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17" name="Text 15"/>
          <p:cNvSpPr/>
          <p:nvPr/>
        </p:nvSpPr>
        <p:spPr>
          <a:xfrm>
            <a:off x="822960" y="3566160"/>
            <a:ext cx="6400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B089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1554480" y="3538728"/>
            <a:ext cx="6675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爱祷告：为「学会 TA 的语言」祷告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1554480" y="3867912"/>
            <a:ext cx="6675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像主学了我们的——道成肉身，是最彻底的调频。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同行 · 第4课 爱的语言与亲密</a:t>
            </a:r>
            <a:endParaRPr lang="en-US" sz="1100" dirty="0"/>
          </a:p>
        </p:txBody>
      </p:sp>
      <p:pic>
        <p:nvPicPr>
          <p:cNvPr id="21" name="Image 0" descr="/Users/carolyn/ryan/ontherock.family/第四期课程-同行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一起祷告 · 10′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Prayer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400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感谢那位先说了我们语言的神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02920" y="1280160"/>
            <a:ext cx="8138160" cy="2011680"/>
          </a:xfrm>
          <a:prstGeom prst="roundRect">
            <a:avLst>
              <a:gd name="adj" fmla="val 3636"/>
            </a:avLst>
          </a:prstGeom>
          <a:solidFill>
            <a:srgbClr val="33291E"/>
          </a:solidFill>
          <a:ln/>
        </p:spPr>
      </p:sp>
      <p:sp>
        <p:nvSpPr>
          <p:cNvPr id="6" name="Text 4"/>
          <p:cNvSpPr/>
          <p:nvPr/>
        </p:nvSpPr>
        <p:spPr>
          <a:xfrm>
            <a:off x="868680" y="1600200"/>
            <a:ext cx="74066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道成了肉身，住在我们中间，</a:t>
            </a:r>
            <a:endParaRPr lang="en-US" sz="2000" dirty="0"/>
          </a:p>
          <a:p>
            <a:pPr algn="ctr" indent="0" marL="0">
              <a:buNone/>
            </a:pPr>
            <a:r>
              <a:rPr lang="en-US" sz="20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充充满满地有恩典，有真理。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868680" y="2834640"/>
            <a:ext cx="7406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—— 约翰福音一 14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02920" y="3611880"/>
            <a:ext cx="8138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dirty="0">
                <a:solidFill>
                  <a:srgbClr val="7A5F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夫妻牵手同祷：感谢神先说了我们的语言；求主帮助我们彼此调频。</a:t>
            </a:r>
            <a:endParaRPr lang="en-US" sz="1450" dirty="0"/>
          </a:p>
        </p:txBody>
      </p:sp>
      <p:sp>
        <p:nvSpPr>
          <p:cNvPr id="9" name="Text 7"/>
          <p:cNvSpPr/>
          <p:nvPr/>
        </p:nvSpPr>
        <p:spPr>
          <a:xfrm>
            <a:off x="502920" y="4023360"/>
            <a:ext cx="8138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带组夫妇祝福收尾 · 本周经文：腓二 3-4 · 约一 14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同行 · 第4课 爱的语言与亲密</a:t>
            </a:r>
            <a:endParaRPr lang="en-US" sz="1100" dirty="0"/>
          </a:p>
        </p:txBody>
      </p:sp>
      <p:pic>
        <p:nvPicPr>
          <p:cNvPr id="11" name="Image 0" descr="/Users/carolyn/ryan/ontherock.family/第四期课程-同行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课后 · 下周开头回收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Take-home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868680"/>
            <a:ext cx="914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800" dirty="0">
                <a:solidFill>
                  <a:srgbClr val="CBA96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4800" dirty="0"/>
          </a:p>
        </p:txBody>
      </p:sp>
      <p:sp>
        <p:nvSpPr>
          <p:cNvPr id="5" name="Text 3"/>
          <p:cNvSpPr/>
          <p:nvPr/>
        </p:nvSpPr>
        <p:spPr>
          <a:xfrm>
            <a:off x="640080" y="1554480"/>
            <a:ext cx="77724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这周每天一次，用 TA 的第一语言——</a:t>
            </a:r>
            <a:endParaRPr lang="en-US" sz="2300" dirty="0"/>
          </a:p>
          <a:p>
            <a:pPr indent="0" marL="0">
              <a:buNone/>
            </a:pPr>
            <a:r>
              <a:rPr lang="en-US" sz="23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并偷偷观察：</a:t>
            </a:r>
            <a:endParaRPr lang="en-US" sz="2300" dirty="0"/>
          </a:p>
          <a:p>
            <a:pPr indent="0" marL="0">
              <a:buNone/>
            </a:pPr>
            <a:r>
              <a:rPr lang="en-US" sz="23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TA 的表情有变化吗？</a:t>
            </a:r>
            <a:endParaRPr lang="en-US" sz="2300" dirty="0"/>
          </a:p>
        </p:txBody>
      </p:sp>
      <p:sp>
        <p:nvSpPr>
          <p:cNvPr id="6" name="Shape 4"/>
          <p:cNvSpPr/>
          <p:nvPr/>
        </p:nvSpPr>
        <p:spPr>
          <a:xfrm>
            <a:off x="640080" y="3291840"/>
            <a:ext cx="7863840" cy="914400"/>
          </a:xfrm>
          <a:prstGeom prst="roundRect">
            <a:avLst>
              <a:gd name="adj" fmla="val 8000"/>
            </a:avLst>
          </a:prstGeom>
          <a:solidFill>
            <a:srgbClr val="F4ECDD"/>
          </a:solidFill>
          <a:ln/>
        </p:spPr>
      </p:sp>
      <p:sp>
        <p:nvSpPr>
          <p:cNvPr id="7" name="Text 5"/>
          <p:cNvSpPr/>
          <p:nvPr/>
        </p:nvSpPr>
        <p:spPr>
          <a:xfrm>
            <a:off x="914400" y="3429000"/>
            <a:ext cx="7315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下周开头交账——那个「精心的时刻」也别忘了，日历上定好的谁也不许改 😄</a:t>
            </a:r>
            <a:endParaRPr lang="en-US" sz="1450" dirty="0"/>
          </a:p>
          <a:p>
            <a:pPr indent="0" marL="0">
              <a:buNone/>
            </a:pPr>
            <a:r>
              <a:rPr lang="en-US" sz="14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（口音重没关系——持续说，就是爱）</a:t>
            </a:r>
            <a:endParaRPr lang="en-US" sz="1450" dirty="0"/>
          </a:p>
        </p:txBody>
      </p:sp>
      <p:sp>
        <p:nvSpPr>
          <p:cNvPr id="8" name="Text 6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同行 · 第4课 爱的语言与亲密</a:t>
            </a:r>
            <a:endParaRPr lang="en-US" sz="1100" dirty="0"/>
          </a:p>
        </p:txBody>
      </p:sp>
      <p:pic>
        <p:nvPicPr>
          <p:cNvPr id="9" name="Image 0" descr="/Users/carolyn/ryan/ontherock.family/第四期课程-同行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E261C"/>
          </a:solidFill>
          <a:ln/>
        </p:spPr>
      </p:sp>
      <p:pic>
        <p:nvPicPr>
          <p:cNvPr id="3" name="Image 0" descr="/Users/carolyn/ryan/ontherock.family/第四期课程-同行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206240" y="411480"/>
            <a:ext cx="731520" cy="7315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57200" y="128016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本周的路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731520" y="1783080"/>
            <a:ext cx="76809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各人不要单顾自己的事，</a:t>
            </a:r>
            <a:endParaRPr lang="en-US" sz="2400" dirty="0"/>
          </a:p>
          <a:p>
            <a:pPr algn="ctr" indent="0" marL="0">
              <a:buNone/>
            </a:pPr>
            <a:r>
              <a:rPr lang="en-US" sz="24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也要顾别人的事。</a:t>
            </a:r>
            <a:endParaRPr lang="en-US" sz="2400" dirty="0"/>
          </a:p>
        </p:txBody>
      </p:sp>
      <p:sp>
        <p:nvSpPr>
          <p:cNvPr id="6" name="Text 3"/>
          <p:cNvSpPr/>
          <p:nvPr/>
        </p:nvSpPr>
        <p:spPr>
          <a:xfrm>
            <a:off x="457200" y="292608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—— 腓立比书二 4　·　约翰福音一 14</a:t>
            </a:r>
            <a:endParaRPr lang="en-US" sz="1400" dirty="0"/>
          </a:p>
        </p:txBody>
      </p:sp>
      <p:sp>
        <p:nvSpPr>
          <p:cNvPr id="7" name="Shape 4"/>
          <p:cNvSpPr/>
          <p:nvPr/>
        </p:nvSpPr>
        <p:spPr>
          <a:xfrm>
            <a:off x="4114800" y="3429000"/>
            <a:ext cx="914400" cy="13716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8" name="Text 5"/>
          <p:cNvSpPr/>
          <p:nvPr/>
        </p:nvSpPr>
        <p:spPr>
          <a:xfrm>
            <a:off x="457200" y="370332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下周见：第 5 课《冲突管理》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457200" y="406908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全期核心课——不含怒到日落，请务必都来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457200" y="46177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磐石之家 · On the Rock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本课流程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Tonight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4008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今晚我们一起走这几步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548640" y="1234440"/>
            <a:ext cx="384048" cy="384048"/>
          </a:xfrm>
          <a:prstGeom prst="ellipse">
            <a:avLst/>
          </a:prstGeom>
          <a:solidFill>
            <a:srgbClr val="FAF5EC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123444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B0894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1143000" y="1234440"/>
            <a:ext cx="2011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破冰 · 交账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3200400" y="1234440"/>
            <a:ext cx="822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15′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4206240" y="1234440"/>
            <a:ext cx="4297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人前夸了没？＋ 答题：你最容易感到被爱的方式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548640" y="1874520"/>
            <a:ext cx="384048" cy="384048"/>
          </a:xfrm>
          <a:prstGeom prst="ellipse">
            <a:avLst/>
          </a:prstGeom>
          <a:solidFill>
            <a:srgbClr val="B0894F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48640" y="187452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1143000" y="1874520"/>
            <a:ext cx="2011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短讲 ＋ 见证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3200400" y="1874520"/>
            <a:ext cx="822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30′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4206240" y="1874520"/>
            <a:ext cx="4297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五种语言 ＋「我们说错频道的那些年」</a:t>
            </a:r>
            <a:endParaRPr lang="en-US" sz="1350" dirty="0"/>
          </a:p>
        </p:txBody>
      </p:sp>
      <p:sp>
        <p:nvSpPr>
          <p:cNvPr id="15" name="Shape 13"/>
          <p:cNvSpPr/>
          <p:nvPr/>
        </p:nvSpPr>
        <p:spPr>
          <a:xfrm>
            <a:off x="548640" y="2514600"/>
            <a:ext cx="384048" cy="384048"/>
          </a:xfrm>
          <a:prstGeom prst="ellipse">
            <a:avLst/>
          </a:prstGeom>
          <a:solidFill>
            <a:srgbClr val="FAF5EC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48640" y="251460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B0894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1143000" y="2514600"/>
            <a:ext cx="2011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夫妻对话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3200400" y="2514600"/>
            <a:ext cx="822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35′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4206240" y="2514600"/>
            <a:ext cx="4297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互猜第一语言——现场对答案 😄</a:t>
            </a:r>
            <a:endParaRPr lang="en-US" sz="1350" dirty="0"/>
          </a:p>
        </p:txBody>
      </p:sp>
      <p:sp>
        <p:nvSpPr>
          <p:cNvPr id="20" name="Shape 18"/>
          <p:cNvSpPr/>
          <p:nvPr/>
        </p:nvSpPr>
        <p:spPr>
          <a:xfrm>
            <a:off x="548640" y="3154680"/>
            <a:ext cx="384048" cy="384048"/>
          </a:xfrm>
          <a:prstGeom prst="ellipse">
            <a:avLst/>
          </a:prstGeom>
          <a:solidFill>
            <a:srgbClr val="FAF5EC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48640" y="315468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B0894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1143000" y="3154680"/>
            <a:ext cx="2011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操练 · 回应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3200400" y="3154680"/>
            <a:ext cx="822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15′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4206240" y="3154680"/>
            <a:ext cx="4297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每天一次 TA 的语言 ＋ 排进日历的二人时刻</a:t>
            </a:r>
            <a:endParaRPr lang="en-US" sz="1350" dirty="0"/>
          </a:p>
        </p:txBody>
      </p:sp>
      <p:sp>
        <p:nvSpPr>
          <p:cNvPr id="25" name="Shape 23"/>
          <p:cNvSpPr/>
          <p:nvPr/>
        </p:nvSpPr>
        <p:spPr>
          <a:xfrm>
            <a:off x="548640" y="3794760"/>
            <a:ext cx="384048" cy="384048"/>
          </a:xfrm>
          <a:prstGeom prst="ellipse">
            <a:avLst/>
          </a:prstGeom>
          <a:solidFill>
            <a:srgbClr val="FAF5EC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48640" y="379476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B0894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1143000" y="3794760"/>
            <a:ext cx="2011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一起祷告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3200400" y="3794760"/>
            <a:ext cx="822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10′</a:t>
            </a:r>
            <a:endParaRPr lang="en-US" sz="1500" dirty="0"/>
          </a:p>
        </p:txBody>
      </p:sp>
      <p:sp>
        <p:nvSpPr>
          <p:cNvPr id="29" name="Text 27"/>
          <p:cNvSpPr/>
          <p:nvPr/>
        </p:nvSpPr>
        <p:spPr>
          <a:xfrm>
            <a:off x="4206240" y="3794760"/>
            <a:ext cx="4297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为「学会 TA 的语言」祷告</a:t>
            </a:r>
            <a:endParaRPr lang="en-US" sz="1350" dirty="0"/>
          </a:p>
        </p:txBody>
      </p:sp>
      <p:sp>
        <p:nvSpPr>
          <p:cNvPr id="30" name="Text 28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同行 · 第4课 爱的语言与亲密</a:t>
            </a:r>
            <a:endParaRPr lang="en-US" sz="1100" dirty="0"/>
          </a:p>
        </p:txBody>
      </p:sp>
      <p:pic>
        <p:nvPicPr>
          <p:cNvPr id="31" name="Image 0" descr="/Users/carolyn/ryan/ontherock.family/第四期课程-同行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破冰 · 15′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Ice-breaker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8580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先交账：人前夸他那一次——他什么反应？😄 然后匿名答题：</a:t>
            </a:r>
            <a:endParaRPr lang="en-US" sz="1450" dirty="0"/>
          </a:p>
        </p:txBody>
      </p:sp>
      <p:sp>
        <p:nvSpPr>
          <p:cNvPr id="5" name="Text 3"/>
          <p:cNvSpPr/>
          <p:nvPr/>
        </p:nvSpPr>
        <p:spPr>
          <a:xfrm>
            <a:off x="502920" y="1143000"/>
            <a:ext cx="914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600" dirty="0">
                <a:solidFill>
                  <a:srgbClr val="CBA96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5600" dirty="0"/>
          </a:p>
        </p:txBody>
      </p:sp>
      <p:sp>
        <p:nvSpPr>
          <p:cNvPr id="6" name="Text 4"/>
          <p:cNvSpPr/>
          <p:nvPr/>
        </p:nvSpPr>
        <p:spPr>
          <a:xfrm>
            <a:off x="640080" y="1691640"/>
            <a:ext cx="77724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你最容易感受到</a:t>
            </a:r>
            <a:endParaRPr lang="en-US" sz="2600" dirty="0"/>
          </a:p>
          <a:p>
            <a:pPr indent="0" marL="0">
              <a:buNone/>
            </a:pPr>
            <a:r>
              <a:rPr lang="en-US" sz="26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被爱的方式是？</a:t>
            </a:r>
            <a:endParaRPr lang="en-US" sz="2600" dirty="0"/>
          </a:p>
        </p:txBody>
      </p:sp>
      <p:sp>
        <p:nvSpPr>
          <p:cNvPr id="7" name="Shape 5"/>
          <p:cNvSpPr/>
          <p:nvPr/>
        </p:nvSpPr>
        <p:spPr>
          <a:xfrm>
            <a:off x="640080" y="3017520"/>
            <a:ext cx="1371600" cy="502920"/>
          </a:xfrm>
          <a:prstGeom prst="roundRect">
            <a:avLst>
              <a:gd name="adj" fmla="val 18182"/>
            </a:avLst>
          </a:prstGeom>
          <a:solidFill>
            <a:srgbClr val="F4ECDD"/>
          </a:solidFill>
          <a:ln w="12700">
            <a:solidFill>
              <a:srgbClr val="CBA96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40080" y="3017520"/>
            <a:ext cx="1371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肯定的言语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2267712" y="3017520"/>
            <a:ext cx="1371600" cy="502920"/>
          </a:xfrm>
          <a:prstGeom prst="roundRect">
            <a:avLst>
              <a:gd name="adj" fmla="val 18182"/>
            </a:avLst>
          </a:prstGeom>
          <a:solidFill>
            <a:srgbClr val="F4ECDD"/>
          </a:solidFill>
          <a:ln w="12700">
            <a:solidFill>
              <a:srgbClr val="CBA96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267712" y="3017520"/>
            <a:ext cx="1371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精心的时刻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3895344" y="3017520"/>
            <a:ext cx="1371600" cy="502920"/>
          </a:xfrm>
          <a:prstGeom prst="roundRect">
            <a:avLst>
              <a:gd name="adj" fmla="val 18182"/>
            </a:avLst>
          </a:prstGeom>
          <a:solidFill>
            <a:srgbClr val="F4ECDD"/>
          </a:solidFill>
          <a:ln w="12700">
            <a:solidFill>
              <a:srgbClr val="CBA96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895344" y="3017520"/>
            <a:ext cx="1371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接受礼物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5522976" y="3017520"/>
            <a:ext cx="1371600" cy="502920"/>
          </a:xfrm>
          <a:prstGeom prst="roundRect">
            <a:avLst>
              <a:gd name="adj" fmla="val 18182"/>
            </a:avLst>
          </a:prstGeom>
          <a:solidFill>
            <a:srgbClr val="F4ECDD"/>
          </a:solidFill>
          <a:ln w="12700">
            <a:solidFill>
              <a:srgbClr val="CBA96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522976" y="3017520"/>
            <a:ext cx="1371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服务的行动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7150608" y="3017520"/>
            <a:ext cx="1371600" cy="502920"/>
          </a:xfrm>
          <a:prstGeom prst="roundRect">
            <a:avLst>
              <a:gd name="adj" fmla="val 18182"/>
            </a:avLst>
          </a:prstGeom>
          <a:solidFill>
            <a:srgbClr val="F4ECDD"/>
          </a:solidFill>
          <a:ln w="12700">
            <a:solidFill>
              <a:srgbClr val="CBA968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150608" y="3017520"/>
            <a:ext cx="1371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身体的接触</a:t>
            </a:r>
            <a:endParaRPr lang="en-US" sz="1250" dirty="0"/>
          </a:p>
        </p:txBody>
      </p:sp>
      <p:sp>
        <p:nvSpPr>
          <p:cNvPr id="17" name="Text 15"/>
          <p:cNvSpPr/>
          <p:nvPr/>
        </p:nvSpPr>
        <p:spPr>
          <a:xfrm>
            <a:off x="640080" y="3840480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7A5F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看看全场的分布——原来我们的频道，真的不一样。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640080" y="4206240"/>
            <a:ext cx="7772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（先记住你自己选的——待会儿有个互猜环节 😄）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同行 · 第4课 爱的语言与亲密</a:t>
            </a:r>
            <a:endParaRPr lang="en-US" sz="1100" dirty="0"/>
          </a:p>
        </p:txBody>
      </p:sp>
      <p:pic>
        <p:nvPicPr>
          <p:cNvPr id="20" name="Image 0" descr="/Users/carolyn/ryan/ontherock.family/第四期课程-同行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E261C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914400"/>
            <a:ext cx="10972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400" dirty="0">
                <a:solidFill>
                  <a:srgbClr val="B089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6400" dirty="0"/>
          </a:p>
        </p:txBody>
      </p:sp>
      <p:sp>
        <p:nvSpPr>
          <p:cNvPr id="4" name="Text 2"/>
          <p:cNvSpPr/>
          <p:nvPr/>
        </p:nvSpPr>
        <p:spPr>
          <a:xfrm>
            <a:off x="640080" y="1691640"/>
            <a:ext cx="78638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你在用力爱，</a:t>
            </a:r>
            <a:endParaRPr lang="en-US" sz="2800" dirty="0"/>
          </a:p>
          <a:p>
            <a:pPr algn="ctr" indent="0" marL="0">
              <a:buNone/>
            </a:pPr>
            <a:r>
              <a:rPr lang="en-US" sz="28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TA 在别的频道等。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4114800" y="3246120"/>
            <a:ext cx="914400" cy="13716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6" name="Text 4"/>
          <p:cNvSpPr/>
          <p:nvPr/>
        </p:nvSpPr>
        <p:spPr>
          <a:xfrm>
            <a:off x="457200" y="342900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本课中心 —— 爱，要说对方听得懂的话</a:t>
            </a:r>
            <a:endParaRPr lang="en-US" sz="1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短讲 · 20′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Message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8580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婚姻里最常见的落差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502920" y="1280160"/>
            <a:ext cx="3840480" cy="2011680"/>
          </a:xfrm>
          <a:prstGeom prst="rect">
            <a:avLst/>
          </a:prstGeom>
          <a:solidFill>
            <a:srgbClr val="F4ECDD"/>
          </a:solidFill>
          <a:ln/>
        </p:spPr>
      </p:sp>
      <p:sp>
        <p:nvSpPr>
          <p:cNvPr id="6" name="Shape 4"/>
          <p:cNvSpPr/>
          <p:nvPr/>
        </p:nvSpPr>
        <p:spPr>
          <a:xfrm>
            <a:off x="502920" y="1280160"/>
            <a:ext cx="3840480" cy="91440"/>
          </a:xfrm>
          <a:prstGeom prst="rect">
            <a:avLst/>
          </a:prstGeom>
          <a:solidFill>
            <a:srgbClr val="5C5043"/>
          </a:solidFill>
          <a:ln/>
        </p:spPr>
      </p:sp>
      <p:sp>
        <p:nvSpPr>
          <p:cNvPr id="7" name="Text 5"/>
          <p:cNvSpPr/>
          <p:nvPr/>
        </p:nvSpPr>
        <p:spPr>
          <a:xfrm>
            <a:off x="777240" y="1691640"/>
            <a:ext cx="3291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「我明明很爱你啊」</a:t>
            </a:r>
            <a:endParaRPr lang="en-US" sz="1900" dirty="0"/>
          </a:p>
        </p:txBody>
      </p:sp>
      <p:sp>
        <p:nvSpPr>
          <p:cNvPr id="8" name="Text 6"/>
          <p:cNvSpPr/>
          <p:nvPr/>
        </p:nvSpPr>
        <p:spPr>
          <a:xfrm>
            <a:off x="777240" y="2377440"/>
            <a:ext cx="32918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——发出的一方，说的是真话。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709160" y="1280160"/>
            <a:ext cx="3931920" cy="2011680"/>
          </a:xfrm>
          <a:prstGeom prst="rect">
            <a:avLst/>
          </a:prstGeom>
          <a:solidFill>
            <a:srgbClr val="33291E"/>
          </a:solidFill>
          <a:ln/>
        </p:spPr>
      </p:sp>
      <p:sp>
        <p:nvSpPr>
          <p:cNvPr id="10" name="Shape 8"/>
          <p:cNvSpPr/>
          <p:nvPr/>
        </p:nvSpPr>
        <p:spPr>
          <a:xfrm>
            <a:off x="4709160" y="1280160"/>
            <a:ext cx="3931920" cy="91440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11" name="Text 9"/>
          <p:cNvSpPr/>
          <p:nvPr/>
        </p:nvSpPr>
        <p:spPr>
          <a:xfrm>
            <a:off x="4983480" y="1691640"/>
            <a:ext cx="3383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「我怎么感觉不到」</a:t>
            </a:r>
            <a:endParaRPr lang="en-US" sz="1900" dirty="0"/>
          </a:p>
        </p:txBody>
      </p:sp>
      <p:sp>
        <p:nvSpPr>
          <p:cNvPr id="12" name="Text 10"/>
          <p:cNvSpPr/>
          <p:nvPr/>
        </p:nvSpPr>
        <p:spPr>
          <a:xfrm>
            <a:off x="4983480" y="2377440"/>
            <a:ext cx="3383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——接收的一方，说的也是真话。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502920" y="3657600"/>
            <a:ext cx="8138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7A5F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两句都是真的——爱发出去了，不等于被收到。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502920" y="4069080"/>
            <a:ext cx="8138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（频道不对，功率再大也是杂音）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同行 · 第4课 爱的语言与亲密</a:t>
            </a:r>
            <a:endParaRPr lang="en-US" sz="1100" dirty="0"/>
          </a:p>
        </p:txBody>
      </p:sp>
      <p:pic>
        <p:nvPicPr>
          <p:cNvPr id="16" name="Image 0" descr="/Users/carolyn/ryan/ontherock.family/第四期课程-同行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短讲 · 20′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Message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8580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这不是心理技巧——是道成肉身</a:t>
            </a:r>
            <a:endParaRPr lang="en-US" sz="2500" dirty="0"/>
          </a:p>
        </p:txBody>
      </p:sp>
      <p:sp>
        <p:nvSpPr>
          <p:cNvPr id="5" name="Shape 3"/>
          <p:cNvSpPr/>
          <p:nvPr/>
        </p:nvSpPr>
        <p:spPr>
          <a:xfrm>
            <a:off x="502920" y="1280160"/>
            <a:ext cx="8138160" cy="2148840"/>
          </a:xfrm>
          <a:prstGeom prst="roundRect">
            <a:avLst>
              <a:gd name="adj" fmla="val 3404"/>
            </a:avLst>
          </a:prstGeom>
          <a:solidFill>
            <a:srgbClr val="33291E"/>
          </a:solidFill>
          <a:ln/>
        </p:spPr>
      </p:sp>
      <p:sp>
        <p:nvSpPr>
          <p:cNvPr id="6" name="Text 4"/>
          <p:cNvSpPr/>
          <p:nvPr/>
        </p:nvSpPr>
        <p:spPr>
          <a:xfrm>
            <a:off x="868680" y="1536192"/>
            <a:ext cx="740664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各人不要单顾自己的事，也要顾别人的事。</a:t>
            </a:r>
            <a:endParaRPr lang="en-US" sz="1600" dirty="0"/>
          </a:p>
          <a:p>
            <a:pPr algn="ctr" indent="0" marL="0">
              <a:buNone/>
            </a:pPr>
            <a:r>
              <a:rPr lang="en-US" sz="16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你们当以基督耶稣的心为心：他本有神的形像……</a:t>
            </a:r>
            <a:endParaRPr lang="en-US" sz="1600" dirty="0"/>
          </a:p>
          <a:p>
            <a:pPr algn="ctr" indent="0" marL="0">
              <a:buNone/>
            </a:pPr>
            <a:r>
              <a:rPr lang="en-US" sz="16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反倒虚己，取了奴仆的形像。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868680" y="2926080"/>
            <a:ext cx="7406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—— 腓立比书二 4-7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02920" y="3703320"/>
            <a:ext cx="8138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50" b="1" dirty="0">
                <a:solidFill>
                  <a:srgbClr val="7A5F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神没有要求我们学天上的语言——祂翻译了自己。（约一 14）</a:t>
            </a:r>
            <a:endParaRPr lang="en-US" sz="1650" dirty="0"/>
          </a:p>
        </p:txBody>
      </p:sp>
      <p:sp>
        <p:nvSpPr>
          <p:cNvPr id="9" name="Text 7"/>
          <p:cNvSpPr/>
          <p:nvPr/>
        </p:nvSpPr>
        <p:spPr>
          <a:xfrm>
            <a:off x="502920" y="4114800"/>
            <a:ext cx="8138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（学配偶的语言，是效法道成肉身——第 2 课的舍己、第 3 课的尊重，落地就在这里）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同行 · 第4课 爱的语言与亲密</a:t>
            </a:r>
            <a:endParaRPr lang="en-US" sz="1100" dirty="0"/>
          </a:p>
        </p:txBody>
      </p:sp>
      <p:pic>
        <p:nvPicPr>
          <p:cNvPr id="11" name="Image 0" descr="/Users/carolyn/ryan/ontherock.family/第四期课程-同行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短讲 · 20′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Message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21792"/>
            <a:ext cx="8229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五种爱的语言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48640" y="1143000"/>
            <a:ext cx="384048" cy="384048"/>
          </a:xfrm>
          <a:prstGeom prst="ellipse">
            <a:avLst/>
          </a:prstGeom>
          <a:solidFill>
            <a:srgbClr val="33291E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114300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CBA9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1143000" y="1143000"/>
            <a:ext cx="2103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肯定的言语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3383280" y="1143000"/>
            <a:ext cx="5212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「说出来」的爱——一句具体的欣赏，胜过心里想一百遍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548640" y="1709928"/>
            <a:ext cx="384048" cy="384048"/>
          </a:xfrm>
          <a:prstGeom prst="ellipse">
            <a:avLst/>
          </a:prstGeom>
          <a:solidFill>
            <a:srgbClr val="33291E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48640" y="170992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CBA9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1143000" y="1709928"/>
            <a:ext cx="2103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精心的时刻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3383280" y="1709928"/>
            <a:ext cx="5212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放下手机的全然陪伴——人在，心也在</a:t>
            </a:r>
            <a:endParaRPr lang="en-US" sz="1350" dirty="0"/>
          </a:p>
        </p:txBody>
      </p:sp>
      <p:sp>
        <p:nvSpPr>
          <p:cNvPr id="13" name="Shape 11"/>
          <p:cNvSpPr/>
          <p:nvPr/>
        </p:nvSpPr>
        <p:spPr>
          <a:xfrm>
            <a:off x="548640" y="2276856"/>
            <a:ext cx="384048" cy="384048"/>
          </a:xfrm>
          <a:prstGeom prst="ellipse">
            <a:avLst/>
          </a:prstGeom>
          <a:solidFill>
            <a:srgbClr val="33291E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48640" y="227685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CBA9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1143000" y="2276856"/>
            <a:ext cx="2103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接受礼物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3383280" y="2276856"/>
            <a:ext cx="5212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不在贵重，在「TA 想着我」的凭据</a:t>
            </a:r>
            <a:endParaRPr lang="en-US" sz="1350" dirty="0"/>
          </a:p>
        </p:txBody>
      </p:sp>
      <p:sp>
        <p:nvSpPr>
          <p:cNvPr id="17" name="Shape 15"/>
          <p:cNvSpPr/>
          <p:nvPr/>
        </p:nvSpPr>
        <p:spPr>
          <a:xfrm>
            <a:off x="548640" y="2843784"/>
            <a:ext cx="384048" cy="384048"/>
          </a:xfrm>
          <a:prstGeom prst="ellipse">
            <a:avLst/>
          </a:prstGeom>
          <a:solidFill>
            <a:srgbClr val="33291E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48640" y="2843784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CBA9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1143000" y="2843784"/>
            <a:ext cx="2103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服务的行动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3383280" y="2843784"/>
            <a:ext cx="5212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做饭、修东西、接送——用手说的爱</a:t>
            </a:r>
            <a:endParaRPr lang="en-US" sz="1350" dirty="0"/>
          </a:p>
        </p:txBody>
      </p:sp>
      <p:sp>
        <p:nvSpPr>
          <p:cNvPr id="21" name="Shape 19"/>
          <p:cNvSpPr/>
          <p:nvPr/>
        </p:nvSpPr>
        <p:spPr>
          <a:xfrm>
            <a:off x="548640" y="3410712"/>
            <a:ext cx="384048" cy="384048"/>
          </a:xfrm>
          <a:prstGeom prst="ellipse">
            <a:avLst/>
          </a:prstGeom>
          <a:solidFill>
            <a:srgbClr val="33291E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48640" y="341071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CBA9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1143000" y="3410712"/>
            <a:ext cx="2103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身体的接触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3383280" y="3410712"/>
            <a:ext cx="5212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牵手、拥抱、靠着——最古老的语言</a:t>
            </a:r>
            <a:endParaRPr lang="en-US" sz="1350" dirty="0"/>
          </a:p>
        </p:txBody>
      </p:sp>
      <p:sp>
        <p:nvSpPr>
          <p:cNvPr id="25" name="Text 23"/>
          <p:cNvSpPr/>
          <p:nvPr/>
        </p:nvSpPr>
        <p:spPr>
          <a:xfrm>
            <a:off x="502920" y="4114800"/>
            <a:ext cx="8138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7A5F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每个人都有自己的「第一语言」——收到它，爱箱才真的被加满。</a:t>
            </a:r>
            <a:endParaRPr lang="en-US" sz="1450" dirty="0"/>
          </a:p>
        </p:txBody>
      </p:sp>
      <p:sp>
        <p:nvSpPr>
          <p:cNvPr id="26" name="Text 24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同行 · 第4课 爱的语言与亲密</a:t>
            </a:r>
            <a:endParaRPr lang="en-US" sz="1100" dirty="0"/>
          </a:p>
        </p:txBody>
      </p:sp>
      <p:pic>
        <p:nvPicPr>
          <p:cNvPr id="27" name="Image 0" descr="/Users/carolyn/ryan/ontherock.family/第四期课程-同行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短讲 · 20′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Message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8580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华人家庭的「出厂设置」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502920" y="1371600"/>
            <a:ext cx="8138160" cy="2011680"/>
          </a:xfrm>
          <a:prstGeom prst="roundRect">
            <a:avLst>
              <a:gd name="adj" fmla="val 3636"/>
            </a:avLst>
          </a:prstGeom>
          <a:solidFill>
            <a:srgbClr val="F4ECDD"/>
          </a:solidFill>
          <a:ln/>
        </p:spPr>
      </p:sp>
      <p:sp>
        <p:nvSpPr>
          <p:cNvPr id="6" name="Text 4"/>
          <p:cNvSpPr/>
          <p:nvPr/>
        </p:nvSpPr>
        <p:spPr>
          <a:xfrm>
            <a:off x="822960" y="1600200"/>
            <a:ext cx="7498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我们的父母大多用「服务的行动」爱我们——做饭、供书教学，很少说出口。所以：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822960" y="2011680"/>
            <a:ext cx="74980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「很多人默认给服务，</a:t>
            </a:r>
            <a:endParaRPr lang="en-US" sz="2200" dirty="0"/>
          </a:p>
          <a:p>
            <a:pPr indent="0" marL="0">
              <a:buNone/>
            </a:pPr>
            <a:r>
              <a:rPr lang="en-US" sz="22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　却最饿一句肯定。」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502920" y="3703320"/>
            <a:ext cx="8138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7A5F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你习惯给的，往往是你自己想要的——用自己的母语拼命爱人，对方却听不懂。</a:t>
            </a:r>
            <a:endParaRPr lang="en-US" sz="1550" dirty="0"/>
          </a:p>
        </p:txBody>
      </p:sp>
      <p:sp>
        <p:nvSpPr>
          <p:cNvPr id="9" name="Text 7"/>
          <p:cNvSpPr/>
          <p:nvPr/>
        </p:nvSpPr>
        <p:spPr>
          <a:xfrm>
            <a:off x="502920" y="4096512"/>
            <a:ext cx="8138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（好消息：语言可以学——学得慢没关系，口音重也没关系，持续说就好）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同行 · 第4课 爱的语言与亲密</a:t>
            </a:r>
            <a:endParaRPr lang="en-US" sz="1100" dirty="0"/>
          </a:p>
        </p:txBody>
      </p:sp>
      <p:pic>
        <p:nvPicPr>
          <p:cNvPr id="11" name="Image 0" descr="/Users/carolyn/ryan/ontherock.family/第四期课程-同行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E261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资深夫妇见证 · 10′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Testimony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457200" y="86868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「我们说错频道的那些年」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457200" y="141732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两个人都在付出，两个人都觉得委屈——后来我们发现了什么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502920" y="2057400"/>
            <a:ext cx="2514600" cy="1737360"/>
          </a:xfrm>
          <a:prstGeom prst="roundRect">
            <a:avLst>
              <a:gd name="adj" fmla="val 4211"/>
            </a:avLst>
          </a:prstGeom>
          <a:solidFill>
            <a:srgbClr val="33291E"/>
          </a:solidFill>
          <a:ln w="12700">
            <a:solidFill>
              <a:srgbClr val="7A5F37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02920" y="2286000"/>
            <a:ext cx="2514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</a:t>
            </a:r>
            <a:endParaRPr lang="en-US" sz="2600" dirty="0"/>
          </a:p>
        </p:txBody>
      </p:sp>
      <p:sp>
        <p:nvSpPr>
          <p:cNvPr id="8" name="Text 6"/>
          <p:cNvSpPr/>
          <p:nvPr/>
        </p:nvSpPr>
        <p:spPr>
          <a:xfrm>
            <a:off x="640080" y="2834640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各自的频道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640080" y="3246120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他给的，和她等的，不是一种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3319272" y="2057400"/>
            <a:ext cx="2514600" cy="1737360"/>
          </a:xfrm>
          <a:prstGeom prst="roundRect">
            <a:avLst>
              <a:gd name="adj" fmla="val 4211"/>
            </a:avLst>
          </a:prstGeom>
          <a:solidFill>
            <a:srgbClr val="33291E"/>
          </a:solidFill>
          <a:ln w="12700">
            <a:solidFill>
              <a:srgbClr val="7A5F37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319272" y="2286000"/>
            <a:ext cx="2514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二</a:t>
            </a:r>
            <a:endParaRPr lang="en-US" sz="2600" dirty="0"/>
          </a:p>
        </p:txBody>
      </p:sp>
      <p:sp>
        <p:nvSpPr>
          <p:cNvPr id="12" name="Text 10"/>
          <p:cNvSpPr/>
          <p:nvPr/>
        </p:nvSpPr>
        <p:spPr>
          <a:xfrm>
            <a:off x="3456432" y="2834640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落差的代价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3456432" y="3246120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付出没被看见，被爱没被感到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6135624" y="2057400"/>
            <a:ext cx="2514600" cy="1737360"/>
          </a:xfrm>
          <a:prstGeom prst="roundRect">
            <a:avLst>
              <a:gd name="adj" fmla="val 4211"/>
            </a:avLst>
          </a:prstGeom>
          <a:solidFill>
            <a:srgbClr val="33291E"/>
          </a:solidFill>
          <a:ln w="12700">
            <a:solidFill>
              <a:srgbClr val="7A5F37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135624" y="2286000"/>
            <a:ext cx="2514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三</a:t>
            </a:r>
            <a:endParaRPr lang="en-US" sz="2600" dirty="0"/>
          </a:p>
        </p:txBody>
      </p:sp>
      <p:sp>
        <p:nvSpPr>
          <p:cNvPr id="16" name="Text 14"/>
          <p:cNvSpPr/>
          <p:nvPr/>
        </p:nvSpPr>
        <p:spPr>
          <a:xfrm>
            <a:off x="6272784" y="2834640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调频之后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6272784" y="3246120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开始说对方的语言，什么变了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457200" y="416052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伤疤秀，不是模范秀。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同行 · 第4课 爱的语言与亲密</dc:title>
  <dc:subject>用对方听得懂的方式爱 TA</dc:subject>
  <dc:creator>磐石之家 On the Rock</dc:creator>
  <cp:lastModifiedBy>磐石之家 On the Rock</cp:lastModifiedBy>
  <cp:revision>1</cp:revision>
  <dcterms:created xsi:type="dcterms:W3CDTF">2026-07-17T04:28:56Z</dcterms:created>
  <dcterms:modified xsi:type="dcterms:W3CDTF">2026-07-17T04:28:56Z</dcterms:modified>
</cp:coreProperties>
</file>