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pic>
        <p:nvPicPr>
          <p:cNvPr id="3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60520" y="502920"/>
            <a:ext cx="822960" cy="8229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14173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　行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87452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婚后同行 · 第四期课程 · 全期核心课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3977640" y="2267712"/>
            <a:ext cx="118872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4"/>
          <p:cNvSpPr/>
          <p:nvPr/>
        </p:nvSpPr>
        <p:spPr>
          <a:xfrm>
            <a:off x="457200" y="246888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  5  课   </a:t>
            </a:r>
            <a:pPr algn="ctr" indent="0" marL="0">
              <a:buNone/>
            </a:pPr>
            <a:r>
              <a:rPr lang="en-US" sz="36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冲突管理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457200" y="31546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不含怒到日落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457200" y="37947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以弗所书四 26-32　·　雅各书一 19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57200" y="470916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磐石之家 On the Rock　｜　先成为对的人，再遇见对的人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夫妻对话 · 35′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Couple Time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两个人的深谈——只认自己的，不指对方的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502920" y="11430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005840" y="1143000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破冰统计里你们选的模式——两人选的一样吗？各自的模式，从哪个原生家庭带来的？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02920" y="185623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005840" y="1856232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「四种犯规」里，我最常犯的是哪个？——只认自己的，不指对方的。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" y="256946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005840" y="2569464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「不含怒到日落」对我们家最难的是什么？——定一个我们自己的「日落规则」。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02920" y="328269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1005840" y="3282696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有没有一件「还没结案」的旧事？——不用现在开庭，只标记它：「找时间好好谈一次，然后结案。」（大事约上带组夫妇一起）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02920" y="4114800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现场不翻旧账——演练只用低烈度的小事 · 夫妻间谈的，留在夫妻间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第5课 冲突管理</a:t>
            </a:r>
            <a:endParaRPr lang="en-US" sz="1100" dirty="0"/>
          </a:p>
        </p:txBody>
      </p:sp>
      <p:pic>
        <p:nvPicPr>
          <p:cNvPr id="15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操练 · 回应 · 15′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Response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填「冲突路线图」卡——可以贴冰箱 😄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23444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02920" y="123444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371600"/>
            <a:ext cx="640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①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554480" y="134416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我们的暂停信号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554480" y="1673352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火苗上来时的约定手势／暗号——冷静半小时，再回来谈。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02920" y="233172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502920" y="233172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2" name="Text 10"/>
          <p:cNvSpPr/>
          <p:nvPr/>
        </p:nvSpPr>
        <p:spPr>
          <a:xfrm>
            <a:off x="822960" y="2468880"/>
            <a:ext cx="640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②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1554480" y="244144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我们的日落规则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554480" y="2770632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再气也同桌吃饭？睡前必须说一句话？——写下你们自己的版本。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02920" y="342900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502920" y="342900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7" name="Text 15"/>
          <p:cNvSpPr/>
          <p:nvPr/>
        </p:nvSpPr>
        <p:spPr>
          <a:xfrm>
            <a:off x="822960" y="3566160"/>
            <a:ext cx="640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③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1554480" y="353872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我们的结案句式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554480" y="3867912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「这件事到此为止，我不再提它。」——说出这句，就是结案。夫妻签名。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502920" y="4434840"/>
            <a:ext cx="8138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本周一个动作：若有火苗，实测一次路线图——哪怕只做到「暂停信号」也算数。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第5课 冲突管理</a:t>
            </a:r>
            <a:endParaRPr lang="en-US" sz="1100" dirty="0"/>
          </a:p>
        </p:txBody>
      </p:sp>
      <p:pic>
        <p:nvPicPr>
          <p:cNvPr id="22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一起祷告 · 10′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Prayer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为「慢慢地说」祷告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8138160" cy="2011680"/>
          </a:xfrm>
          <a:prstGeom prst="roundRect">
            <a:avLst>
              <a:gd name="adj" fmla="val 3636"/>
            </a:avLst>
          </a:prstGeom>
          <a:solidFill>
            <a:srgbClr val="33291E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600200"/>
            <a:ext cx="7406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要快快地听，慢慢地说，</a:t>
            </a:r>
            <a:endParaRPr lang="en-US" sz="2100" dirty="0"/>
          </a:p>
          <a:p>
            <a:pPr algn="ctr" indent="0" marL="0">
              <a:buNone/>
            </a:pPr>
            <a:r>
              <a:rPr lang="en-US" sz="21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慢慢地动怒。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868680" y="2834640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雅各书一 19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02920" y="361188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先各自安静认自己的「犯规动作」（不出声也可以），再一起求恩典兜底。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502920" y="402336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带组夫妇祝福收尾 · 本周经文：弗四 26, 32 · 雅一 19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第5课 冲突管理</a:t>
            </a:r>
            <a:endParaRPr lang="en-US" sz="1100" dirty="0"/>
          </a:p>
        </p:txBody>
      </p:sp>
      <p:pic>
        <p:nvPicPr>
          <p:cNvPr id="11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课后 · 下周开头回收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Take-home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868680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dirty="0">
                <a:solidFill>
                  <a:srgbClr val="CBA9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640080" y="1554480"/>
            <a:ext cx="7772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这周留意第一个火苗时刻——</a:t>
            </a:r>
            <a:endParaRPr lang="en-US" sz="2400" dirty="0"/>
          </a:p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用了路线图吗？结果如何？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640080" y="3017520"/>
            <a:ext cx="7863840" cy="1097280"/>
          </a:xfrm>
          <a:prstGeom prst="roundRect">
            <a:avLst>
              <a:gd name="adj" fmla="val 6667"/>
            </a:avLst>
          </a:prstGeom>
          <a:solidFill>
            <a:srgbClr val="F4ECDD"/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3200400"/>
            <a:ext cx="7315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没用上也交账：卡壳在哪一步？下周一起聊。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（这周没吵架的——恭喜，把路线图贴上冰箱就算完成作业 😄）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第5课 冲突管理</a:t>
            </a:r>
            <a:endParaRPr lang="en-US" sz="1100" dirty="0"/>
          </a:p>
        </p:txBody>
      </p:sp>
      <p:pic>
        <p:nvPicPr>
          <p:cNvPr id="9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pic>
        <p:nvPicPr>
          <p:cNvPr id="3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06240" y="411480"/>
            <a:ext cx="731520" cy="7315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12801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本周的路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731520" y="1783080"/>
            <a:ext cx="7680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不可含怒到日落，</a:t>
            </a:r>
            <a:endParaRPr lang="en-US" sz="2400" dirty="0"/>
          </a:p>
          <a:p>
            <a:pPr algn="ctr" indent="0" marL="0">
              <a:buNone/>
            </a:pPr>
            <a:r>
              <a:rPr lang="en-US" sz="24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也不可给魔鬼留地步。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457200" y="29260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以弗所书四 26-27　·　雅各书一 19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4114800" y="3429000"/>
            <a:ext cx="91440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3703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下周见：第 6 课《实际议题》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457200" y="40690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金钱、姻亲、性、时间——桌面上的四座山，一次搬一座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磐石之家 · On the Rock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本课流程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Tonight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今晚我们一起走这几步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23444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2344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43000" y="123444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破冰 · 交账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200400" y="123444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15′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206240" y="123444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答题：你们家吵架的默认模式是？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1874520"/>
            <a:ext cx="384048" cy="384048"/>
          </a:xfrm>
          <a:prstGeom prst="ellipse">
            <a:avLst/>
          </a:prstGeom>
          <a:solidFill>
            <a:srgbClr val="B0894F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8745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43000" y="187452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＋ 见证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200400" y="187452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30′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206240" y="187452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四种犯规 ＋「我们最凶的一架」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548640" y="251460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25146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143000" y="251460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夫妻对话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3200400" y="251460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35′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4206240" y="251460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只认自己的犯规，定我们的日落规则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548640" y="315468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31546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143000" y="315468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操练 · 回应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3200400" y="315468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15′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4206240" y="315468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填「冲突路线图」卡——可贴冰箱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548640" y="379476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37947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1143000" y="379476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一起祷告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3200400" y="379476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10′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4206240" y="379476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为「慢慢地说」祷告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第5课 冲突管理</a:t>
            </a:r>
            <a:endParaRPr lang="en-US" sz="1100" dirty="0"/>
          </a:p>
        </p:txBody>
      </p:sp>
      <p:pic>
        <p:nvPicPr>
          <p:cNvPr id="31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破冰 · 15′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Ice-breaker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先交账：TA 的语言说了没？二人时刻去了吗？😄 然后匿名答题：</a:t>
            </a:r>
            <a:endParaRPr lang="en-US" sz="1450" dirty="0"/>
          </a:p>
        </p:txBody>
      </p:sp>
      <p:sp>
        <p:nvSpPr>
          <p:cNvPr id="5" name="Text 3"/>
          <p:cNvSpPr/>
          <p:nvPr/>
        </p:nvSpPr>
        <p:spPr>
          <a:xfrm>
            <a:off x="502920" y="114300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600" dirty="0">
                <a:solidFill>
                  <a:srgbClr val="CBA9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5600" dirty="0"/>
          </a:p>
        </p:txBody>
      </p:sp>
      <p:sp>
        <p:nvSpPr>
          <p:cNvPr id="6" name="Text 4"/>
          <p:cNvSpPr/>
          <p:nvPr/>
        </p:nvSpPr>
        <p:spPr>
          <a:xfrm>
            <a:off x="640080" y="1691640"/>
            <a:ext cx="7772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你们家吵架的</a:t>
            </a:r>
            <a:endParaRPr lang="en-US" sz="2600" dirty="0"/>
          </a:p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默认模式是？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640080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越吵越大声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2267712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267712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一方沉默冷战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3895344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895344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绕圈翻旧账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522976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522976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假装没事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7150608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150608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很少吵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640080" y="384048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先放一个好消息：吵架不代表婚姻坏了——不会吵，才危险。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40080" y="420624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（今晚讲全期最重要的一课——怎么吵，决定了婚姻的走向）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第5课 冲突管理</a:t>
            </a:r>
            <a:endParaRPr lang="en-US" sz="1100" dirty="0"/>
          </a:p>
        </p:txBody>
      </p:sp>
      <p:pic>
        <p:nvPicPr>
          <p:cNvPr id="20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914400"/>
            <a:ext cx="1097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64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7863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可以生气，不可犯罪；</a:t>
            </a:r>
            <a:endParaRPr lang="en-US" sz="2800" dirty="0"/>
          </a:p>
          <a:p>
            <a:pPr algn="ctr" indent="0" marL="0">
              <a:buNone/>
            </a:pPr>
            <a:r>
              <a:rPr lang="en-US" sz="2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可以吵架，不可过夜。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4114800" y="3246120"/>
            <a:ext cx="91440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34290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本课中心 —— 不含怒到日落（弗四 26）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先给冲突正名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02920" y="1371600"/>
            <a:ext cx="8138160" cy="2011680"/>
          </a:xfrm>
          <a:prstGeom prst="roundRect">
            <a:avLst>
              <a:gd name="adj" fmla="val 3636"/>
            </a:avLst>
          </a:prstGeom>
          <a:solidFill>
            <a:srgbClr val="F4ECDD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1600200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两个罪人朝夕相处，冲突是必然的日常，不是故障——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822960" y="2011680"/>
            <a:ext cx="7498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「预测婚姻死亡的，不是吵架的次数，</a:t>
            </a:r>
            <a:endParaRPr lang="en-US" sz="2100" dirty="0"/>
          </a:p>
          <a:p>
            <a:pPr indent="0" marL="0">
              <a:buNone/>
            </a:pPr>
            <a:r>
              <a:rPr lang="en-US" sz="21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　是吵架的方式。」</a:t>
            </a:r>
            <a:endParaRPr lang="en-US" sz="2100" dirty="0"/>
          </a:p>
        </p:txBody>
      </p:sp>
      <p:sp>
        <p:nvSpPr>
          <p:cNvPr id="8" name="Text 6"/>
          <p:cNvSpPr/>
          <p:nvPr/>
        </p:nvSpPr>
        <p:spPr>
          <a:xfrm>
            <a:off x="502920" y="365760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「生气却不要犯罪」（弗四 26）——圣经没说不许生气。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502920" y="4041648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（生气是仪表盘上的警报灯——压掉警报灯，不等于修好了发动机）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第5课 冲突管理</a:t>
            </a:r>
            <a:endParaRPr lang="en-US" sz="1100" dirty="0"/>
          </a:p>
        </p:txBody>
      </p:sp>
      <p:pic>
        <p:nvPicPr>
          <p:cNvPr id="11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吵架里的四种「犯规动作」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143000"/>
            <a:ext cx="8138160" cy="640080"/>
          </a:xfrm>
          <a:prstGeom prst="roundRect">
            <a:avLst>
              <a:gd name="adj" fmla="val 11429"/>
            </a:avLst>
          </a:prstGeom>
          <a:solidFill>
            <a:srgbClr val="F4ECDD"/>
          </a:solidFill>
          <a:ln/>
        </p:spPr>
      </p:sp>
      <p:sp>
        <p:nvSpPr>
          <p:cNvPr id="6" name="Shape 4"/>
          <p:cNvSpPr/>
          <p:nvPr/>
        </p:nvSpPr>
        <p:spPr>
          <a:xfrm>
            <a:off x="502920" y="1143000"/>
            <a:ext cx="109728" cy="6400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216152"/>
            <a:ext cx="20116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人身攻击</a:t>
            </a:r>
            <a:endParaRPr lang="en-US" sz="1650" dirty="0"/>
          </a:p>
        </p:txBody>
      </p:sp>
      <p:sp>
        <p:nvSpPr>
          <p:cNvPr id="8" name="Text 6"/>
          <p:cNvSpPr/>
          <p:nvPr/>
        </p:nvSpPr>
        <p:spPr>
          <a:xfrm>
            <a:off x="2926080" y="1216152"/>
            <a:ext cx="557784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从「这件事」滑向「你这个人」——「你总是」「你从来」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502920" y="1892808"/>
            <a:ext cx="8138160" cy="640080"/>
          </a:xfrm>
          <a:prstGeom prst="roundRect">
            <a:avLst>
              <a:gd name="adj" fmla="val 11429"/>
            </a:avLst>
          </a:prstGeom>
          <a:solidFill>
            <a:srgbClr val="F4ECDD"/>
          </a:solidFill>
          <a:ln/>
        </p:spPr>
      </p:sp>
      <p:sp>
        <p:nvSpPr>
          <p:cNvPr id="10" name="Shape 8"/>
          <p:cNvSpPr/>
          <p:nvPr/>
        </p:nvSpPr>
        <p:spPr>
          <a:xfrm>
            <a:off x="502920" y="1892808"/>
            <a:ext cx="109728" cy="6400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1" name="Text 9"/>
          <p:cNvSpPr/>
          <p:nvPr/>
        </p:nvSpPr>
        <p:spPr>
          <a:xfrm>
            <a:off x="822960" y="1965960"/>
            <a:ext cx="20116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翻旧账</a:t>
            </a:r>
            <a:endParaRPr lang="en-US" sz="1650" dirty="0"/>
          </a:p>
        </p:txBody>
      </p:sp>
      <p:sp>
        <p:nvSpPr>
          <p:cNvPr id="12" name="Text 10"/>
          <p:cNvSpPr/>
          <p:nvPr/>
        </p:nvSpPr>
        <p:spPr>
          <a:xfrm>
            <a:off x="2926080" y="1965960"/>
            <a:ext cx="557784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把已结案的重新开庭——真饶恕，等于结案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502920" y="2642616"/>
            <a:ext cx="8138160" cy="640080"/>
          </a:xfrm>
          <a:prstGeom prst="roundRect">
            <a:avLst>
              <a:gd name="adj" fmla="val 11429"/>
            </a:avLst>
          </a:prstGeom>
          <a:solidFill>
            <a:srgbClr val="F4ECDD"/>
          </a:solidFill>
          <a:ln/>
        </p:spPr>
      </p:sp>
      <p:sp>
        <p:nvSpPr>
          <p:cNvPr id="14" name="Shape 12"/>
          <p:cNvSpPr/>
          <p:nvPr/>
        </p:nvSpPr>
        <p:spPr>
          <a:xfrm>
            <a:off x="502920" y="2642616"/>
            <a:ext cx="109728" cy="6400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5" name="Text 13"/>
          <p:cNvSpPr/>
          <p:nvPr/>
        </p:nvSpPr>
        <p:spPr>
          <a:xfrm>
            <a:off x="822960" y="2715768"/>
            <a:ext cx="20116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拉外援</a:t>
            </a:r>
            <a:endParaRPr lang="en-US" sz="1650" dirty="0"/>
          </a:p>
        </p:txBody>
      </p:sp>
      <p:sp>
        <p:nvSpPr>
          <p:cNvPr id="16" name="Text 14"/>
          <p:cNvSpPr/>
          <p:nvPr/>
        </p:nvSpPr>
        <p:spPr>
          <a:xfrm>
            <a:off x="2926080" y="2715768"/>
            <a:ext cx="557784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把父母、孩子拉进战场——两个人的事，两个人解决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502920" y="3392424"/>
            <a:ext cx="8138160" cy="640080"/>
          </a:xfrm>
          <a:prstGeom prst="roundRect">
            <a:avLst>
              <a:gd name="adj" fmla="val 11429"/>
            </a:avLst>
          </a:prstGeom>
          <a:solidFill>
            <a:srgbClr val="33291E"/>
          </a:solidFill>
          <a:ln/>
        </p:spPr>
      </p:sp>
      <p:sp>
        <p:nvSpPr>
          <p:cNvPr id="18" name="Shape 16"/>
          <p:cNvSpPr/>
          <p:nvPr/>
        </p:nvSpPr>
        <p:spPr>
          <a:xfrm>
            <a:off x="502920" y="3392424"/>
            <a:ext cx="109728" cy="6400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9" name="Text 17"/>
          <p:cNvSpPr/>
          <p:nvPr/>
        </p:nvSpPr>
        <p:spPr>
          <a:xfrm>
            <a:off x="822960" y="3465576"/>
            <a:ext cx="20116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冷战</a:t>
            </a:r>
            <a:endParaRPr lang="en-US" sz="1650" dirty="0"/>
          </a:p>
        </p:txBody>
      </p:sp>
      <p:sp>
        <p:nvSpPr>
          <p:cNvPr id="20" name="Text 18"/>
          <p:cNvSpPr/>
          <p:nvPr/>
        </p:nvSpPr>
        <p:spPr>
          <a:xfrm>
            <a:off x="2926080" y="3465576"/>
            <a:ext cx="557784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用沉默惩罚对方——看起来没吵，其实是背对背的怒气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502920" y="4224528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华人婚姻的头号杀手不是争吵——是冷战。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第5课 冲突管理</a:t>
            </a:r>
            <a:endParaRPr lang="en-US" sz="1100" dirty="0"/>
          </a:p>
        </p:txBody>
      </p:sp>
      <p:pic>
        <p:nvPicPr>
          <p:cNvPr id="23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不含怒到日落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8138160" cy="2011680"/>
          </a:xfrm>
          <a:prstGeom prst="roundRect">
            <a:avLst>
              <a:gd name="adj" fmla="val 3636"/>
            </a:avLst>
          </a:prstGeom>
          <a:solidFill>
            <a:srgbClr val="33291E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600200"/>
            <a:ext cx="7406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生气却不要犯罪，不可含怒到日落，</a:t>
            </a:r>
            <a:endParaRPr lang="en-US" sz="2000" dirty="0"/>
          </a:p>
          <a:p>
            <a:pPr algn="ctr" indent="0" marL="0">
              <a:buNone/>
            </a:pPr>
            <a:r>
              <a:rPr lang="en-US" sz="20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也不可给魔鬼留地步。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868680" y="2834640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以弗所书四 26-27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02920" y="356616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过夜的怒气会发酵：委屈过一夜变苦毒，苦毒过一月变成墙。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502920" y="3931920"/>
            <a:ext cx="8138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「日落」是方向不是律法——当天和好最好；至少当天重新连接：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「我还在气，但我不背对你——明天再谈」也算数。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第5课 冲突管理</a:t>
            </a:r>
            <a:endParaRPr lang="en-US" sz="1100" dirty="0"/>
          </a:p>
        </p:txBody>
      </p:sp>
      <p:pic>
        <p:nvPicPr>
          <p:cNvPr id="11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听在说前面，恩典兜着底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3840480" cy="2468880"/>
          </a:xfrm>
          <a:prstGeom prst="rect">
            <a:avLst/>
          </a:prstGeom>
          <a:solidFill>
            <a:srgbClr val="F4ECDD"/>
          </a:solidFill>
          <a:ln/>
        </p:spPr>
      </p:sp>
      <p:sp>
        <p:nvSpPr>
          <p:cNvPr id="6" name="Shape 4"/>
          <p:cNvSpPr/>
          <p:nvPr/>
        </p:nvSpPr>
        <p:spPr>
          <a:xfrm>
            <a:off x="502920" y="1280160"/>
            <a:ext cx="3840480" cy="91440"/>
          </a:xfrm>
          <a:prstGeom prst="rect">
            <a:avLst/>
          </a:prstGeom>
          <a:solidFill>
            <a:srgbClr val="5C5043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160020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快快地听（雅一 19）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777240" y="2103120"/>
            <a:ext cx="329184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次序是圣灵排的：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听，在说前面。</a:t>
            </a:r>
            <a:endParaRPr lang="en-US" sz="1350" dirty="0"/>
          </a:p>
          <a:p>
            <a:pPr indent="0" marL="0">
              <a:buNone/>
            </a:pP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大多数吵架吵的不是事，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是「你根本没听我说」——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能复述对方的理由，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才算听完了。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4709160" y="1280160"/>
            <a:ext cx="3931920" cy="2468880"/>
          </a:xfrm>
          <a:prstGeom prst="rect">
            <a:avLst/>
          </a:prstGeom>
          <a:solidFill>
            <a:srgbClr val="33291E"/>
          </a:solidFill>
          <a:ln/>
        </p:spPr>
      </p:sp>
      <p:sp>
        <p:nvSpPr>
          <p:cNvPr id="10" name="Shape 8"/>
          <p:cNvSpPr/>
          <p:nvPr/>
        </p:nvSpPr>
        <p:spPr>
          <a:xfrm>
            <a:off x="4709160" y="1280160"/>
            <a:ext cx="3931920" cy="9144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1" name="Text 9"/>
          <p:cNvSpPr/>
          <p:nvPr/>
        </p:nvSpPr>
        <p:spPr>
          <a:xfrm>
            <a:off x="4983480" y="160020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彼此饶恕（弗四 32）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4983480" y="2103120"/>
            <a:ext cx="33832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「正如神在基督里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饶恕了你们一样。」</a:t>
            </a:r>
            <a:endParaRPr lang="en-US" sz="1350" dirty="0"/>
          </a:p>
          <a:p>
            <a:pPr indent="0" marL="0">
              <a:buNone/>
            </a:pP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饶恕不是「算了」（压抑），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是「我不再用这件事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惩罚你」（释放）——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我们敢吵架，因为有恩典兜底。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502920" y="402336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能结案，是因为自己先是个被结案的人。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第5课 冲突管理</a:t>
            </a:r>
            <a:endParaRPr lang="en-US" sz="1100" dirty="0"/>
          </a:p>
        </p:txBody>
      </p:sp>
      <p:pic>
        <p:nvPicPr>
          <p:cNvPr id="15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资深夫妇见证 · 10′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Testimony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8686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「我们最凶的一架」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457200" y="1417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和它教会我们的事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02920" y="2057400"/>
            <a:ext cx="2514600" cy="1737360"/>
          </a:xfrm>
          <a:prstGeom prst="roundRect">
            <a:avLst>
              <a:gd name="adj" fmla="val 4211"/>
            </a:avLst>
          </a:prstGeom>
          <a:solidFill>
            <a:srgbClr val="33291E"/>
          </a:solidFill>
          <a:ln w="12700">
            <a:solidFill>
              <a:srgbClr val="7A5F3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228600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640080" y="283464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怎么开始的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40080" y="324612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多小的事都行——越小越真实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319272" y="2057400"/>
            <a:ext cx="2514600" cy="1737360"/>
          </a:xfrm>
          <a:prstGeom prst="roundRect">
            <a:avLst>
              <a:gd name="adj" fmla="val 4211"/>
            </a:avLst>
          </a:prstGeom>
          <a:solidFill>
            <a:srgbClr val="33291E"/>
          </a:solidFill>
          <a:ln w="12700">
            <a:solidFill>
              <a:srgbClr val="7A5F3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319272" y="228600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3456432" y="283464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各自犯规了什么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456432" y="324612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人身攻击？冷战？翻旧账？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135624" y="2057400"/>
            <a:ext cx="2514600" cy="1737360"/>
          </a:xfrm>
          <a:prstGeom prst="roundRect">
            <a:avLst>
              <a:gd name="adj" fmla="val 4211"/>
            </a:avLst>
          </a:prstGeom>
          <a:solidFill>
            <a:srgbClr val="33291E"/>
          </a:solidFill>
          <a:ln w="12700">
            <a:solidFill>
              <a:srgbClr val="7A5F3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135624" y="228600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6272784" y="283464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怎么和好的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272784" y="324612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之后立了什么规矩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57200" y="41605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伤疤秀，不是模范秀。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同行 · 第5课 冲突管理</dc:title>
  <dc:subject>不含怒到日落</dc:subject>
  <dc:creator>磐石之家 On the Rock</dc:creator>
  <cp:lastModifiedBy>磐石之家 On the Rock</cp:lastModifiedBy>
  <cp:revision>1</cp:revision>
  <dcterms:created xsi:type="dcterms:W3CDTF">2026-07-17T04:43:40Z</dcterms:created>
  <dcterms:modified xsi:type="dcterms:W3CDTF">2026-07-17T04:43:40Z</dcterms:modified>
</cp:coreProperties>
</file>