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60520" y="502920"/>
            <a:ext cx="822960" cy="8229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417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　行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87452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婚后同行 · 第四期课程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977640" y="2267712"/>
            <a:ext cx="118872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4"/>
          <p:cNvSpPr/>
          <p:nvPr/>
        </p:nvSpPr>
        <p:spPr>
          <a:xfrm>
            <a:off x="457200" y="24688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  6  课   </a:t>
            </a:r>
            <a:pPr algn="ctr" indent="0" marL="0">
              <a:buNone/>
            </a:pPr>
            <a:r>
              <a:rPr lang="en-US" sz="3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实际议题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457200" y="31546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金钱 · 姻亲 · 性 · 时间——桌面上的四座山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457200" y="37947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希伯来书十三 4-5　·　玛拉基书二 15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47091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On the Rock　｜　先成为对的人，再遇见对的人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夫妻对话 · 35′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Couple Time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对账、对日历——把山摆上桌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02920" y="11430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005840" y="1143000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匿名统计里你选的那座山——两人选的一样吗？先各自说：它为什么高？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502920" y="185623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005840" y="1856232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金钱：我们有没有「对方不知道的账」？三个账本，我们缺哪本？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502920" y="25694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005840" y="2569464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姻亲：「先商量再答应」我们做到了吗？最近一次没做到，是什么事？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502920" y="328269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005840" y="3282696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时间：翻开手机日历——上周四个圈各占多少？下周那一小时，从哪里挪？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502920" y="411480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性的话题想深谈的——回家用第 4 课的频道原则私下谈，或约带组夫妇 · 夫妻间谈的，留在夫妻间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第6课 实际议题</a:t>
            </a:r>
            <a:endParaRPr lang="en-US" sz="1100" dirty="0"/>
          </a:p>
        </p:txBody>
      </p:sp>
      <p:pic>
        <p:nvPicPr>
          <p:cNvPr id="15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操练 · 回应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Response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选一座山，动第一锹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3444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02920" y="123444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37160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554480" y="134416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夫妻共选一座山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554480" y="167335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建议选统计里最高那座——用上周的「冲突路线图」谈它：暂停信号和结案句式都适用。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02920" y="233172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02920" y="233172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246888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554480" y="244144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本周一个动作：那一锹要可验证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554480" y="277063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开一次「三个账本」会议／回复父母前先商量一次／挪一小时给配偶——选一个。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02920" y="342900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02920" y="342900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7" name="Text 15"/>
          <p:cNvSpPr/>
          <p:nvPr/>
        </p:nvSpPr>
        <p:spPr>
          <a:xfrm>
            <a:off x="822960" y="356616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554480" y="353872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预告下周：盟约更新礼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554480" y="386791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最后一课——拆开第 1 课封存的誓言、重读、重签。可以带孩子来观礼。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第6课 实际议题</a:t>
            </a:r>
            <a:endParaRPr lang="en-US" sz="1100" dirty="0"/>
          </a:p>
        </p:txBody>
      </p:sp>
      <p:pic>
        <p:nvPicPr>
          <p:cNvPr id="21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一起祷告 · 10′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Prayer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山是主挪的，我们只管动锹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2011680"/>
          </a:xfrm>
          <a:prstGeom prst="roundRect">
            <a:avLst>
              <a:gd name="adj" fmla="val 3636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600200"/>
            <a:ext cx="7406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主曾说：我总不撇下你，</a:t>
            </a:r>
            <a:endParaRPr lang="en-US" sz="2100" dirty="0"/>
          </a:p>
          <a:p>
            <a:pPr algn="ctr" indent="0" marL="0">
              <a:buNone/>
            </a:pPr>
            <a:r>
              <a:rPr lang="en-US" sz="21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也不丢弃你。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868680" y="283464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希伯来书十三 5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61188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夫妻牵手同祷：为「我们那座山」祷告——不求山立刻消失，求今晚动锹的勇气。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502920" y="402336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带组夫妇祝福收尾 · 本周经文：来十三 4-5 · 玛二 15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第6课 实际议题</a:t>
            </a:r>
            <a:endParaRPr lang="en-US" sz="1100" dirty="0"/>
          </a:p>
        </p:txBody>
      </p:sp>
      <p:pic>
        <p:nvPicPr>
          <p:cNvPr id="11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课后 · 下周更新礼要用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Take-home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86868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dirty="0">
                <a:solidFill>
                  <a:srgbClr val="CBA9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640080" y="1554480"/>
            <a:ext cx="7772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这周动那一锹——</a:t>
            </a:r>
            <a:endParaRPr lang="en-US" sz="2200" dirty="0"/>
          </a:p>
          <a:p>
            <a:pPr indent="0" marL="0">
              <a:buNone/>
            </a:pPr>
            <a:r>
              <a:rPr lang="en-US" sz="22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并各自想好一句话，下周要用：</a:t>
            </a:r>
            <a:endParaRPr lang="en-US" sz="2200" dirty="0"/>
          </a:p>
          <a:p>
            <a:pPr indent="0" marL="0">
              <a:buNone/>
            </a:pPr>
            <a:r>
              <a:rPr lang="en-US" sz="22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「这些年，我最感谢你的一件事。」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640080" y="3291840"/>
            <a:ext cx="7863840" cy="914400"/>
          </a:xfrm>
          <a:prstGeom prst="roundRect">
            <a:avLst>
              <a:gd name="adj" fmla="val 8000"/>
            </a:avLst>
          </a:prstGeom>
          <a:solidFill>
            <a:srgbClr val="F4ECDD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342900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下周是最后一课：盟约更新礼——拆开你们封存的誓言。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请务必都来；可以带孩子来观礼——让他们看见爸妈更新盟约。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第6课 实际议题</a:t>
            </a:r>
            <a:endParaRPr lang="en-US" sz="1100" dirty="0"/>
          </a:p>
        </p:txBody>
      </p:sp>
      <p:pic>
        <p:nvPicPr>
          <p:cNvPr id="9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06240" y="411480"/>
            <a:ext cx="731520" cy="7315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2801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本周的路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731520" y="1783080"/>
            <a:ext cx="7680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主曾说：我总不撇下你，</a:t>
            </a:r>
            <a:endParaRPr lang="en-US" sz="2400" dirty="0"/>
          </a:p>
          <a:p>
            <a:pPr algn="ctr" indent="0" marL="0">
              <a:buNone/>
            </a:pPr>
            <a:r>
              <a:rPr lang="en-US" sz="24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也不丢弃你。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457200" y="29260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希伯来书十三 5　·　玛拉基书二 15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4114800" y="342900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3703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下周见：第 7 课《安息 · 回望 · 更新之约》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457200" y="40690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盟约更新礼——拆开你们的誓言；孩子们也可以来观礼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· On the Rock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本课流程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Tonight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今晚我们一起走这几步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23444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2344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43000" y="123444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 · 交账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200400" y="123444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15′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206240" y="123444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路线图用了吗？＋ 答题：你们家最高的山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1874520"/>
            <a:ext cx="384048" cy="384048"/>
          </a:xfrm>
          <a:prstGeom prst="ellipse">
            <a:avLst/>
          </a:prstGeom>
          <a:solidFill>
            <a:srgbClr val="B0894F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8745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187452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＋ 见证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200400" y="187452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30′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206240" y="187452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四座山各一锹 ＋「我们家最高的那座山」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48640" y="251460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25146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143000" y="251460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夫妻对话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200400" y="251460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35′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206240" y="251460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对账、对日历——把山摆上桌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548640" y="315468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31546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143000" y="315468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操练 · 回应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3200400" y="315468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15′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4206240" y="315468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选一座山，用路线图动第一锹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548640" y="379476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3794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143000" y="379476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一起祷告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3200400" y="379476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10′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4206240" y="379476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山是主挪的，我们只管动锹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第6课 实际议题</a:t>
            </a:r>
            <a:endParaRPr lang="en-US" sz="1100" dirty="0"/>
          </a:p>
        </p:txBody>
      </p:sp>
      <p:pic>
        <p:nvPicPr>
          <p:cNvPr id="31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Ice-breaker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先交账：路线图用了吗？卡在哪一步？😄 然后匿名答题：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502920" y="114300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600" dirty="0">
                <a:solidFill>
                  <a:srgbClr val="CBA9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5600" dirty="0"/>
          </a:p>
        </p:txBody>
      </p:sp>
      <p:sp>
        <p:nvSpPr>
          <p:cNvPr id="6" name="Text 4"/>
          <p:cNvSpPr/>
          <p:nvPr/>
        </p:nvSpPr>
        <p:spPr>
          <a:xfrm>
            <a:off x="640080" y="1691640"/>
            <a:ext cx="7772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四座山里，你们家</a:t>
            </a:r>
            <a:endParaRPr lang="en-US" sz="2600" dirty="0"/>
          </a:p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最高的是哪座？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640080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金钱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2267712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267712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姻亲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3895344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95344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性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522976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522976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时间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7150608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150608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都挺高 😂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40080" y="384048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今晚不解决所有问题——只做一件事：把不敢说的，变成说得出口的。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40080" y="420624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（吵架的「引信」常常不是爱不爱——是这四件事）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第6课 实际议题</a:t>
            </a:r>
            <a:endParaRPr lang="en-US" sz="1100" dirty="0"/>
          </a:p>
        </p:txBody>
      </p:sp>
      <p:pic>
        <p:nvPicPr>
          <p:cNvPr id="20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914400"/>
            <a:ext cx="1097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64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7863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山不可怕——</a:t>
            </a:r>
            <a:endParaRPr lang="en-US" sz="2800" dirty="0"/>
          </a:p>
          <a:p>
            <a:pPr algn="ctr" indent="0" marL="0">
              <a:buNone/>
            </a:pPr>
            <a:r>
              <a:rPr lang="en-US" sz="2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可怕的是绕着山，假装它不在。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4114800" y="324612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34290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本课中心 —— 四座山，一次搬一座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第 1 座山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Mountain 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金钱——方向与透明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502920" y="1170432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1280160"/>
            <a:ext cx="6309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你们存心不可贪爱钱财，要以自己所有的为足。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6949440" y="1280160"/>
            <a:ext cx="1554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来十三 5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02920" y="2194560"/>
            <a:ext cx="8138160" cy="1417320"/>
          </a:xfrm>
          <a:prstGeom prst="roundRect">
            <a:avLst>
              <a:gd name="adj" fmla="val 5161"/>
            </a:avLst>
          </a:prstGeom>
          <a:solidFill>
            <a:srgbClr val="F4ECDD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2331720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可带走的操作：「三个账本」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822960" y="2724912"/>
            <a:ext cx="7498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① 共同账本——家庭开支，全透明；② 各自零花——约定额度内，互不过问；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③ 国度账本——十一与奉献，一起定。大额支出线，每年重议一次。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502920" y="379476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钱的问题从来不是数目——是方向（安全感在哪）与透明（有没有对方不知道的账）。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第6课 实际议题</a:t>
            </a:r>
            <a:endParaRPr lang="en-US" sz="1100" dirty="0"/>
          </a:p>
        </p:txBody>
      </p:sp>
      <p:pic>
        <p:nvPicPr>
          <p:cNvPr id="13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第 2 座山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Mountain 2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姻亲——次序与担当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502920" y="1170432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1280160"/>
            <a:ext cx="6309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人要离开父母，与妻子连合，二人成为一体。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6949440" y="1280160"/>
            <a:ext cx="1554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创二 24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02920" y="2194560"/>
            <a:ext cx="8138160" cy="1417320"/>
          </a:xfrm>
          <a:prstGeom prst="roundRect">
            <a:avLst>
              <a:gd name="adj" fmla="val 5161"/>
            </a:avLst>
          </a:prstGeom>
          <a:solidFill>
            <a:srgbClr val="F4ECDD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2331720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可带走的操作：「先商量再答应」＋ 铁律一条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822960" y="2724912"/>
            <a:ext cx="7498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任何一方父母的请求（带孩子、借钱、同住、过年）——先跟配偶商量，再回复父母。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铁律：各自搞定各自的父母——妻子的委屈不该由妻子去跟婆婆谈，那是丈夫的仗。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502920" y="379476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「离开父母」不是婚礼那天完成的动作——是每年都要重申的次序。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502920" y="41605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（立约学员认得这三个「离开」——婚后它们年年都要再走一遍）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第6课 实际议题</a:t>
            </a:r>
            <a:endParaRPr lang="en-US" sz="1100" dirty="0"/>
          </a:p>
        </p:txBody>
      </p:sp>
      <p:pic>
        <p:nvPicPr>
          <p:cNvPr id="14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第 3 座山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Mountain 3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性——晴雨表与日程表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502920" y="1170432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1280160"/>
            <a:ext cx="6309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婚姻，人人都当尊重，床也不可污秽。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6949440" y="1280160"/>
            <a:ext cx="1554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来十三 4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02920" y="2194560"/>
            <a:ext cx="8138160" cy="1417320"/>
          </a:xfrm>
          <a:prstGeom prst="roundRect">
            <a:avLst>
              <a:gd name="adj" fmla="val 5161"/>
            </a:avLst>
          </a:prstGeom>
          <a:solidFill>
            <a:srgbClr val="F4ECDD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2331720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婚后这座山的名字，常常叫「疲惫与回避」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822960" y="2724912"/>
            <a:ext cx="7498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① 它是晴雨表——床冷了，先看关系哪里冷了；② 它需要谈——用第 4 课的频道原则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谈期待，谈比猜强一百倍；③ 它值得排——精心的时刻里，也要有二人的夜。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502920" y="379476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孩子、工作、手机把亲密挤出了日程——把它排回去，是保养，不是奢侈。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502920" y="41605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（调子还是立约那课的：坦然、感恩、郑重——想深谈的，回家私下谈或约带组夫妇）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第6课 实际议题</a:t>
            </a:r>
            <a:endParaRPr lang="en-US" sz="1100" dirty="0"/>
          </a:p>
        </p:txBody>
      </p:sp>
      <p:pic>
        <p:nvPicPr>
          <p:cNvPr id="14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第 4 座山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Mountain 4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时间——四个圈的次序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502920" y="1170432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1280160"/>
            <a:ext cx="6309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……愿你们人人诚实谨守，谁也不可诡诈待幼年所娶的妻。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6949440" y="1280160"/>
            <a:ext cx="1554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玛二 15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02920" y="2194560"/>
            <a:ext cx="8138160" cy="1417320"/>
          </a:xfrm>
          <a:prstGeom prst="roundRect">
            <a:avLst>
              <a:gd name="adj" fmla="val 5161"/>
            </a:avLst>
          </a:prstGeom>
          <a:solidFill>
            <a:srgbClr val="F4ECDD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2331720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可带走的操作：「日历盘点」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822960" y="2724912"/>
            <a:ext cx="7498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四个圈从内到外：神 → 配偶 → 儿女 → 工作/服侍——多少家庭把顺序倒过来活。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打开手机日历看上周：四个圈各得了几小时？下周挪一小时，从最外圈挪给配偶。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502920" y="379476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时间放哪里，心就在哪里——日历不会说谎。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502920" y="41605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（立根学员的老朋友：注意力＝心——婚后它有了新名字：日历）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第6课 实际议题</a:t>
            </a:r>
            <a:endParaRPr lang="en-US" sz="1100" dirty="0"/>
          </a:p>
        </p:txBody>
      </p:sp>
      <p:pic>
        <p:nvPicPr>
          <p:cNvPr id="14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资深夫妇见证 · 10′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Testimony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「我们家最高的那座山」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457200" y="1417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绕了多久，第一锹怎么动的，现在山多高了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640080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哪座山、有多高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0080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真实数字、真实场景更好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319272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319272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3456432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绕了多久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456432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假装它不在的那些年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135624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135624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6272784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第一锹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272784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怎么动的——现在山多高了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伤疤秀，不是模范秀。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同行 · 第6课 实际议题</dc:title>
  <dc:subject>金钱、姻亲、性、时间——桌面上的四座山</dc:subject>
  <dc:creator>磐石之家 On the Rock</dc:creator>
  <cp:lastModifiedBy>磐石之家 On the Rock</cp:lastModifiedBy>
  <cp:revision>1</cp:revision>
  <dcterms:created xsi:type="dcterms:W3CDTF">2026-07-17T04:58:09Z</dcterms:created>
  <dcterms:modified xsi:type="dcterms:W3CDTF">2026-07-17T04:58:09Z</dcterms:modified>
</cp:coreProperties>
</file>