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60520" y="502920"/>
            <a:ext cx="822960" cy="8229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417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　行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87452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婚后同行 · 第四期课程 · 最后一夜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977640" y="2267712"/>
            <a:ext cx="118872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4"/>
          <p:cNvSpPr/>
          <p:nvPr/>
        </p:nvSpPr>
        <p:spPr>
          <a:xfrm>
            <a:off x="457200" y="24688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  7  课   </a:t>
            </a:r>
            <a:pPr algn="ctr" indent="0" marL="0">
              <a:buNone/>
            </a:pPr>
            <a:r>
              <a:rPr lang="en-US" sz="32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安息 · 回望 · 更新之约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457200" y="31546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盟 约 更 新 礼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457200" y="37947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创世记二 2-3　·　何西阿书二 19-20　·　民数记六 24-26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7091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On the Rock　｜　先成为对的人，再遇见对的人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环节五 · 庆祝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Celebrate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10972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庆 祝 🎉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777240" y="2103120"/>
            <a:ext cx="7589520" cy="1371600"/>
          </a:xfrm>
          <a:prstGeom prst="roundRect">
            <a:avLst>
              <a:gd name="adj" fmla="val 5333"/>
            </a:avLst>
          </a:prstGeom>
          <a:solidFill>
            <a:srgbClr val="F4ECDD"/>
          </a:solidFill>
          <a:ln/>
        </p:spPr>
      </p:sp>
      <p:sp>
        <p:nvSpPr>
          <p:cNvPr id="6" name="Text 4"/>
          <p:cNvSpPr/>
          <p:nvPr/>
        </p:nvSpPr>
        <p:spPr>
          <a:xfrm>
            <a:off x="1051560" y="2331720"/>
            <a:ext cx="70408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领「完成卡」 · 全家福（与孩子、与更新证书合影） · 茶点</a:t>
            </a:r>
            <a:endParaRPr lang="en-US" sz="1600" dirty="0"/>
          </a:p>
          <a:p>
            <a:pPr algn="ctr" indent="0" marL="0">
              <a:buNone/>
            </a:pP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七周走完——这个家，值得郑重地庆祝。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02920" y="384048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课后回音：群里每对发一句这七周最感恩的事——见证给还没来的夫妻。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第7课 安息 · 回望 · 更新之约</a:t>
            </a:r>
            <a:endParaRPr lang="en-US" sz="1100" dirty="0"/>
          </a:p>
        </p:txBody>
      </p:sp>
      <p:pic>
        <p:nvPicPr>
          <p:cNvPr id="9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06240" y="502920"/>
            <a:ext cx="731520" cy="7315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3716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立根 · 寻见 · 立约 · 同行 —— 四期课程 · 全程走完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731520" y="1874520"/>
            <a:ext cx="7680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我再一次，</a:t>
            </a:r>
            <a:endParaRPr lang="en-US" sz="3200" dirty="0"/>
          </a:p>
          <a:p>
            <a:pPr algn="ctr" indent="0" marL="0">
              <a:buNone/>
            </a:pPr>
            <a:r>
              <a:rPr lang="en-US" sz="32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拣选你。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457200" y="31546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「我必聘你永远归我。」（何西阿书二 19）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4114800" y="365760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38862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去吧——把更新过的约带回家，把最好的酒留到如今。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· On the Rock　｜　先成为对的人，再遇见对的人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今晚的流程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Tonight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今晚，我们安息、回望、重新签名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23444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2344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43000" y="123444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安息与回望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200400" y="123444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20′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206240" y="123444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温度计第二次 ＋ 七课的路走一遍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187452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8745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187452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拆开誓言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200400" y="187452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25′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206240" y="187452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读当年的话，说那句感谢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48640" y="2514600"/>
            <a:ext cx="384048" cy="384048"/>
          </a:xfrm>
          <a:prstGeom prst="ellipse">
            <a:avLst/>
          </a:prstGeom>
          <a:solidFill>
            <a:srgbClr val="B0894F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25146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143000" y="251460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盟约更新礼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200400" y="251460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30′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206240" y="251460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重新拣选，重新签名——孩子观礼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548640" y="315468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31546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143000" y="315468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祝福与差遣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3200400" y="315468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20′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4206240" y="315468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亚伦的祝福，三个方向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548640" y="379476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3794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143000" y="379476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庆祝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3200400" y="379476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15′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4206240" y="379476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全家福、完成卡、茶点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第7课 安息 · 回望 · 更新之约</a:t>
            </a:r>
            <a:endParaRPr lang="en-US" sz="1100" dirty="0"/>
          </a:p>
        </p:txBody>
      </p:sp>
      <p:pic>
        <p:nvPicPr>
          <p:cNvPr id="31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环节一 · 安息与回望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Sabbath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做工六日，第七日安息。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777240" y="1600200"/>
            <a:ext cx="7589520" cy="1691640"/>
          </a:xfrm>
          <a:prstGeom prst="roundRect">
            <a:avLst>
              <a:gd name="adj" fmla="val 4324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51560" y="1874520"/>
            <a:ext cx="7040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温度计 · 第二次（匿名）：</a:t>
            </a:r>
            <a:endParaRPr lang="en-US" sz="1900" dirty="0"/>
          </a:p>
          <a:p>
            <a:pPr algn="ctr" indent="0" marL="0">
              <a:buNone/>
            </a:pPr>
            <a:r>
              <a:rPr lang="en-US" sz="19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「此刻，你给你们婚姻打几度？」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1051560" y="2788920"/>
            <a:ext cx="7040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——与第 1 课的统计并排投影，看见移动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0" y="36576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不评判高低——凉转温是恩典，温转热是恩典，诚实本身也是恩典。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57200" y="41148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B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（然后把七课的路走一遍：从浪漫到盟约 → 舍己 → 尊重 → 频道 → 路线图 → 四座山 → 今晚）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回望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The Road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21792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我们一起走过的路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170432"/>
            <a:ext cx="347472" cy="347472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17043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097280" y="1170432"/>
            <a:ext cx="2834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从浪漫到盟约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4069080" y="1170432"/>
            <a:ext cx="4480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坠入爱河不用学，留在爱里要学一辈子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1645920"/>
            <a:ext cx="347472" cy="347472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164592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097280" y="1645920"/>
            <a:ext cx="2834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丈夫的责任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4069080" y="1645920"/>
            <a:ext cx="4480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愿意为她死的很多，愿意为她洗碗的不多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48640" y="2121408"/>
            <a:ext cx="347472" cy="347472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2121408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097280" y="2121408"/>
            <a:ext cx="2834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妻子的责任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4069080" y="2121408"/>
            <a:ext cx="4480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一句话可以是砖，也可以是锤子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48640" y="2596896"/>
            <a:ext cx="347472" cy="347472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48640" y="2596896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097280" y="2596896"/>
            <a:ext cx="2834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爱的语言与亲密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4069080" y="2596896"/>
            <a:ext cx="4480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你在用力爱，TA 在别的频道等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548640" y="3072384"/>
            <a:ext cx="347472" cy="347472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8640" y="3072384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097280" y="3072384"/>
            <a:ext cx="2834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冲突管理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4069080" y="3072384"/>
            <a:ext cx="4480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可以生气不可犯罪，可以吵架不可过夜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548640" y="3547872"/>
            <a:ext cx="347472" cy="347472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354787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1097280" y="3547872"/>
            <a:ext cx="2834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实际议题</a:t>
            </a:r>
            <a:endParaRPr lang="en-US" sz="1450" dirty="0"/>
          </a:p>
        </p:txBody>
      </p:sp>
      <p:sp>
        <p:nvSpPr>
          <p:cNvPr id="28" name="Text 26"/>
          <p:cNvSpPr/>
          <p:nvPr/>
        </p:nvSpPr>
        <p:spPr>
          <a:xfrm>
            <a:off x="4069080" y="3547872"/>
            <a:ext cx="4480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山不可怕——可怕的是假装它不在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548640" y="4023360"/>
            <a:ext cx="347472" cy="347472"/>
          </a:xfrm>
          <a:prstGeom prst="ellipse">
            <a:avLst/>
          </a:prstGeom>
          <a:solidFill>
            <a:srgbClr val="B0894F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402336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1097280" y="4023360"/>
            <a:ext cx="2834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安息 · 回望 · 更新之约</a:t>
            </a:r>
            <a:endParaRPr lang="en-US" sz="1450" dirty="0"/>
          </a:p>
        </p:txBody>
      </p:sp>
      <p:sp>
        <p:nvSpPr>
          <p:cNvPr id="32" name="Text 30"/>
          <p:cNvSpPr/>
          <p:nvPr/>
        </p:nvSpPr>
        <p:spPr>
          <a:xfrm>
            <a:off x="4069080" y="4023360"/>
            <a:ext cx="4480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今晚——再说一次「我愿意」</a:t>
            </a:r>
            <a:endParaRPr lang="en-US" sz="1250" dirty="0"/>
          </a:p>
        </p:txBody>
      </p:sp>
      <p:sp>
        <p:nvSpPr>
          <p:cNvPr id="33" name="Text 31"/>
          <p:cNvSpPr/>
          <p:nvPr/>
        </p:nvSpPr>
        <p:spPr>
          <a:xfrm>
            <a:off x="502920" y="4462272"/>
            <a:ext cx="8138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七——完全的数字。这一程，走圆满了。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第7课 安息 · 回望 · 更新之约</a:t>
            </a:r>
            <a:endParaRPr lang="en-US" sz="1100" dirty="0"/>
          </a:p>
        </p:txBody>
      </p:sp>
      <p:pic>
        <p:nvPicPr>
          <p:cNvPr id="35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914400"/>
            <a:ext cx="1097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6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7863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我必聘你永远归我，以仁义、公平、</a:t>
            </a:r>
            <a:endParaRPr lang="en-US" sz="2700" dirty="0"/>
          </a:p>
          <a:p>
            <a:pPr algn="ctr" indent="0" marL="0">
              <a:buNone/>
            </a:pPr>
            <a:r>
              <a:rPr lang="en-US" sz="27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慈爱、怜悯聘你归我。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4114800" y="324612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34290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何西阿书二 19 · 本夜中心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39776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8A7B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神对祂的百姓尚且更新聘约——你们的更新礼，是照着祂的样式做的。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环节二 · 拆开誓言 · 25′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The Vows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82296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拆开当年的誓言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457200" y="13716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七周前封存的那个信封——里面是婚礼那天的你们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822960" y="1920240"/>
            <a:ext cx="457200" cy="457200"/>
          </a:xfrm>
          <a:prstGeom prst="ellipse">
            <a:avLst/>
          </a:prstGeom>
          <a:solidFill>
            <a:srgbClr val="33291E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19202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463040" y="192024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领回 · 拆开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3931920" y="192024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一起轻声读当年的誓言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22960" y="2578608"/>
            <a:ext cx="457200" cy="457200"/>
          </a:xfrm>
          <a:prstGeom prst="ellipse">
            <a:avLst/>
          </a:prstGeom>
          <a:solidFill>
            <a:srgbClr val="33291E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257860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463040" y="2578608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说那句感谢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931920" y="2578608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「这些年，我最感谢你的一件事是＿＿。」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22960" y="3236976"/>
            <a:ext cx="457200" cy="457200"/>
          </a:xfrm>
          <a:prstGeom prst="ellipse">
            <a:avLst/>
          </a:prstGeom>
          <a:solidFill>
            <a:srgbClr val="33291E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32369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463040" y="3236976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看见旧痕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3931920" y="3236976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当年说这话时，还不知道后来会有什么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57200" y="42062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誓言最美的样子，不是婚礼上的崭新——是走过风雨后的旧痕。</a:t>
            </a:r>
            <a:endParaRPr lang="en-US" sz="1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环节三 · 盟约更新礼 · 30′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Covenant Renewal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74980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更 新 之 约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457200" y="128016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面对面，牵手——孩子们在观礼席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1005840" y="1719072"/>
            <a:ext cx="7132320" cy="2103120"/>
          </a:xfrm>
          <a:prstGeom prst="roundRect">
            <a:avLst>
              <a:gd name="adj" fmla="val 3478"/>
            </a:avLst>
          </a:prstGeom>
          <a:solidFill>
            <a:srgbClr val="33291E"/>
          </a:solidFill>
          <a:ln w="15875">
            <a:solidFill>
              <a:srgbClr val="B089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371600" y="1938528"/>
            <a:ext cx="640080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「＿＿＿，这些年有笑有泪，有我做对的，也有我亏欠你的。</a:t>
            </a:r>
            <a:endParaRPr lang="en-US" sz="1450" dirty="0"/>
          </a:p>
          <a:p>
            <a:pPr algn="ctr" indent="0" marL="0">
              <a:buNone/>
            </a:pPr>
            <a:r>
              <a:rPr lang="en-US" sz="14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今天在神和众人面前，我再一次拣选你。</a:t>
            </a:r>
            <a:endParaRPr lang="en-US" sz="1450" dirty="0"/>
          </a:p>
          <a:p>
            <a:pPr algn="ctr" indent="0" marL="0">
              <a:buNone/>
            </a:pPr>
            <a:r>
              <a:rPr lang="en-US" sz="14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无论顺境逆境、富足贫穷、健康疾病，</a:t>
            </a:r>
            <a:endParaRPr lang="en-US" sz="1450" dirty="0"/>
          </a:p>
          <a:p>
            <a:pPr algn="ctr" indent="0" marL="0">
              <a:buNone/>
            </a:pPr>
            <a:r>
              <a:rPr lang="en-US" sz="14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我都爱你、珍惜你——直到死亡将我们分开。</a:t>
            </a:r>
            <a:endParaRPr lang="en-US" sz="1450" dirty="0"/>
          </a:p>
          <a:p>
            <a:pPr algn="ctr" indent="0" marL="0">
              <a:buNone/>
            </a:pPr>
            <a:r>
              <a:rPr lang="en-US" sz="14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这是我当年的誓言。今天，我重新签名。」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457200" y="40233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签署「盟约更新证书」：夫妻签名 → 见证人签名 → 孩子（若愿意）也签一笔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457200" y="4370832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B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——「爸爸妈妈的约，我看见了。」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环节四 · 祝福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Benediction</a:t>
            </a:r>
            <a:endParaRPr lang="en-US" sz="1300" dirty="0"/>
          </a:p>
        </p:txBody>
      </p:sp>
      <p:pic>
        <p:nvPicPr>
          <p:cNvPr id="4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24528" y="658368"/>
            <a:ext cx="694944" cy="69494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1691640"/>
            <a:ext cx="78638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愿耶和华赐福给你，保护你。</a:t>
            </a:r>
            <a:endParaRPr lang="en-US" sz="2600" dirty="0"/>
          </a:p>
          <a:p>
            <a:pPr algn="ctr" indent="0" marL="0">
              <a:buNone/>
            </a:pPr>
            <a:r>
              <a:rPr lang="en-US" sz="26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愿耶和华使他的脸光照你，赐恩给你。</a:t>
            </a:r>
            <a:endParaRPr lang="en-US" sz="2600" dirty="0"/>
          </a:p>
          <a:p>
            <a:pPr algn="ctr" indent="0" marL="0">
              <a:buNone/>
            </a:pPr>
            <a:r>
              <a:rPr lang="en-US" sz="26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愿耶和华向你仰脸，赐你平安。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457200" y="370332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民数记六 24-26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457200" y="425196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B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四期的传统祝福——今晚，两代人一起领受。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差遣 · 三个方向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Sending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从这里，走向哪里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2606040" cy="2377440"/>
          </a:xfrm>
          <a:prstGeom prst="roundRect">
            <a:avLst>
              <a:gd name="adj" fmla="val 3077"/>
            </a:avLst>
          </a:prstGeom>
          <a:solidFill>
            <a:srgbClr val="F4ECDD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28016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572768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带 回 家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640080" y="2121408"/>
            <a:ext cx="23317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冰箱上的路线图、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日历里的二人时刻、每日同祷——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课程结束了，节奏不结束。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291840" y="1280160"/>
            <a:ext cx="2606040" cy="2377440"/>
          </a:xfrm>
          <a:prstGeom prst="roundRect">
            <a:avLst>
              <a:gd name="adj" fmla="val 3077"/>
            </a:avLst>
          </a:prstGeom>
          <a:solidFill>
            <a:srgbClr val="F4ECDD"/>
          </a:solidFill>
          <a:ln/>
        </p:spPr>
      </p:sp>
      <p:sp>
        <p:nvSpPr>
          <p:cNvPr id="10" name="Shape 8"/>
          <p:cNvSpPr/>
          <p:nvPr/>
        </p:nvSpPr>
        <p:spPr>
          <a:xfrm>
            <a:off x="3291840" y="128016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1" name="Text 9"/>
          <p:cNvSpPr/>
          <p:nvPr/>
        </p:nvSpPr>
        <p:spPr>
          <a:xfrm>
            <a:off x="3429000" y="1572768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 年 更 新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3429000" y="2121408"/>
            <a:ext cx="23317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把今晚定为传统：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每年结婚纪念日，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重读誓言与更新证书。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080760" y="1280160"/>
            <a:ext cx="2606040" cy="2377440"/>
          </a:xfrm>
          <a:prstGeom prst="roundRect">
            <a:avLst>
              <a:gd name="adj" fmla="val 3077"/>
            </a:avLst>
          </a:prstGeom>
          <a:solidFill>
            <a:srgbClr val="33291E"/>
          </a:solidFill>
          <a:ln/>
        </p:spPr>
      </p:sp>
      <p:sp>
        <p:nvSpPr>
          <p:cNvPr id="14" name="Shape 12"/>
          <p:cNvSpPr/>
          <p:nvPr/>
        </p:nvSpPr>
        <p:spPr>
          <a:xfrm>
            <a:off x="6080760" y="128016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5" name="Text 13"/>
          <p:cNvSpPr/>
          <p:nvPr/>
        </p:nvSpPr>
        <p:spPr>
          <a:xfrm>
            <a:off x="6217920" y="1572768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5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 下 去</a:t>
            </a:r>
            <a:endParaRPr lang="en-US" sz="1750" dirty="0"/>
          </a:p>
        </p:txBody>
      </p:sp>
      <p:sp>
        <p:nvSpPr>
          <p:cNvPr id="16" name="Text 14"/>
          <p:cNvSpPr/>
          <p:nvPr/>
        </p:nvSpPr>
        <p:spPr>
          <a:xfrm>
            <a:off x="6217920" y="2121408"/>
            <a:ext cx="23317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成为下期《同行》带组夫妇，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或立约期的护航夫妇——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你们的伤疤和恩典，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是下一对夫妻的地图。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502920" y="397764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一粒种子长成树，树上又有种子——这个家的故事，要这样传下去。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第7课 安息 · 回望 · 更新之约</a:t>
            </a:r>
            <a:endParaRPr lang="en-US" sz="1100" dirty="0"/>
          </a:p>
        </p:txBody>
      </p:sp>
      <p:pic>
        <p:nvPicPr>
          <p:cNvPr id="19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同行 · 第7课 安息 · 回望 · 更新之约</dc:title>
  <dc:subject>盟约更新礼</dc:subject>
  <dc:creator>磐石之家 On the Rock</dc:creator>
  <cp:lastModifiedBy>磐石之家 On the Rock</cp:lastModifiedBy>
  <cp:revision>1</cp:revision>
  <dcterms:created xsi:type="dcterms:W3CDTF">2026-07-17T05:50:42Z</dcterms:created>
  <dcterms:modified xsi:type="dcterms:W3CDTF">2026-07-17T05:50:42Z</dcterms:modified>
</cp:coreProperties>
</file>