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0520" y="502920"/>
            <a:ext cx="822960" cy="8229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417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　见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874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再遇见对的人 · 第二期课程</a:t>
            </a:r>
            <a:endParaRPr lang="en-US" sz="1300" dirty="0"/>
          </a:p>
        </p:txBody>
      </p:sp>
      <p:sp>
        <p:nvSpPr>
          <p:cNvPr id="6" name="Shape 3"/>
          <p:cNvSpPr/>
          <p:nvPr/>
        </p:nvSpPr>
        <p:spPr>
          <a:xfrm>
            <a:off x="3977640" y="2267712"/>
            <a:ext cx="118872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4"/>
          <p:cNvSpPr/>
          <p:nvPr/>
        </p:nvSpPr>
        <p:spPr>
          <a:xfrm>
            <a:off x="457200" y="246888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第  3  课   </a:t>
            </a:r>
            <a:pPr algn="ctr" indent="0" marL="0">
              <a:buNone/>
            </a:pPr>
            <a:r>
              <a:rPr lang="en-US" sz="3300" b="1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看重什么、警惕什么</a:t>
            </a:r>
            <a:endParaRPr lang="en-US" sz="2200" dirty="0"/>
          </a:p>
        </p:txBody>
      </p:sp>
      <p:sp>
        <p:nvSpPr>
          <p:cNvPr id="8" name="Text 5"/>
          <p:cNvSpPr/>
          <p:nvPr/>
        </p:nvSpPr>
        <p:spPr>
          <a:xfrm>
            <a:off x="457200" y="3154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外貌会老，品格会陈酿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457200" y="379476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撒母耳记上十六 7　·　箴言三十一 30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57200" y="4709160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On the Rock　｜　先成为对的人，再遇见对的人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 · 40′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Small Group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同性别小组，校准彼此的眼光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1005840" y="1143000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破冰词云里你选的前三样——现在想想，哪一样其实撑不起一生？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856232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005840" y="1856232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「看他怎样对待对他没用的人」——你有没有因此看清过一个人？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2569464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1005840" y="2569464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红旗清单里，哪一面红旗你觉得自己最容易忽略（或合理化）？为什么？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502920" y="3282696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005840" y="3282696"/>
            <a:ext cx="75895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如果朋友正和一个「有红旗」的人交往，你会怎么提醒他？你希望别人怎么提醒你？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1148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小组里说的，留在小组里 · 不评判 · 不逼分享 · 不配对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Response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把眼光写下来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3444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23444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7" name="Text 5"/>
          <p:cNvSpPr/>
          <p:nvPr/>
        </p:nvSpPr>
        <p:spPr>
          <a:xfrm>
            <a:off x="822960" y="137160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1554480" y="134416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写下三样品格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554480" y="167335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「我要开始留意的三样品格」——从今晚的四样和圣灵果子里选。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02920" y="233172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2920" y="233172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246888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1554480" y="244144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写下一面红旗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554480" y="277063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「我最容易忽略、最容易合理化的那面」——诚实面对自己的盲区。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502920" y="3429000"/>
            <a:ext cx="8138160" cy="868680"/>
          </a:xfrm>
          <a:prstGeom prst="roundRect">
            <a:avLst>
              <a:gd name="adj" fmla="val 842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6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02920" y="3429000"/>
            <a:ext cx="109728" cy="86868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7" name="Text 15"/>
          <p:cNvSpPr/>
          <p:nvPr/>
        </p:nvSpPr>
        <p:spPr>
          <a:xfrm>
            <a:off x="822960" y="3566160"/>
            <a:ext cx="640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1554480" y="3538728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先长在自己身上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554480" y="3867912"/>
            <a:ext cx="6675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求圣灵先在我身上长出这三样品格——先成为，再寻见。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2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 · 10′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Prayer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求「看内心的眼光」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011680"/>
          </a:xfrm>
          <a:prstGeom prst="roundRect">
            <a:avLst>
              <a:gd name="adj" fmla="val 3636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0020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人是看外貌，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耶和华是看内心。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868680" y="283464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撒母耳记上十六 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61188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两两一组：求主给彼此「看内心的眼光」，也先在自己身上作成这些品格。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502920" y="402336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本周爱祷告经文：撒上十六 7 · 箴卅一 30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课后思考 · 手机提交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Take-home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868680"/>
            <a:ext cx="914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8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640080" y="1554480"/>
            <a:ext cx="77724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这周观察一个你敬佩的婚姻——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他们身上哪一样品格，是当年「第一眼」看不到、</a:t>
            </a:r>
            <a:endParaRPr lang="en-US" sz="2200" dirty="0"/>
          </a:p>
          <a:p>
            <a:pPr indent="0" marL="0">
              <a:buNone/>
            </a:pPr>
            <a:r>
              <a:rPr lang="en-US" sz="22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如今却最宝贵的？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640080" y="3291840"/>
            <a:ext cx="7863840" cy="914400"/>
          </a:xfrm>
          <a:prstGeom prst="roundRect">
            <a:avLst>
              <a:gd name="adj" fmla="val 8000"/>
            </a:avLst>
          </a:prstGeom>
          <a:solidFill>
            <a:srgbClr val="F4ECDD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34290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可以观察父母、牧者、身边的长辈——最好当面问问他们。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本周在群里／爱祷告提交，老师下次课前会读。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9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pic>
        <p:nvPicPr>
          <p:cNvPr id="3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6240" y="411480"/>
            <a:ext cx="731520" cy="7315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12801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本周的路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731520" y="1783080"/>
            <a:ext cx="7680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艳丽是虚假的，美容是虚浮的；</a:t>
            </a:r>
            <a:endParaRPr lang="en-US" sz="2400" dirty="0"/>
          </a:p>
          <a:p>
            <a:pPr algn="ctr" indent="0" marL="0">
              <a:buNone/>
            </a:pPr>
            <a:r>
              <a:rPr lang="en-US" sz="24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惟敬畏耶和华的，必得称赞。</a:t>
            </a:r>
            <a:endParaRPr lang="en-US" sz="2400" dirty="0"/>
          </a:p>
        </p:txBody>
      </p:sp>
      <p:sp>
        <p:nvSpPr>
          <p:cNvPr id="6" name="Text 3"/>
          <p:cNvSpPr/>
          <p:nvPr/>
        </p:nvSpPr>
        <p:spPr>
          <a:xfrm>
            <a:off x="457200" y="29260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箴言三十一 30　·　撒母耳记上十六 7</a:t>
            </a:r>
            <a:endParaRPr lang="en-US" sz="1400" dirty="0"/>
          </a:p>
        </p:txBody>
      </p:sp>
      <p:sp>
        <p:nvSpPr>
          <p:cNvPr id="7" name="Shape 4"/>
          <p:cNvSpPr/>
          <p:nvPr/>
        </p:nvSpPr>
        <p:spPr>
          <a:xfrm>
            <a:off x="4114800" y="342900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5"/>
          <p:cNvSpPr/>
          <p:nvPr/>
        </p:nvSpPr>
        <p:spPr>
          <a:xfrm>
            <a:off x="457200" y="37033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下周见：第 4 课《纯洁与界限》</a:t>
            </a:r>
            <a:endParaRPr lang="en-US" sz="1500" dirty="0"/>
          </a:p>
        </p:txBody>
      </p:sp>
      <p:sp>
        <p:nvSpPr>
          <p:cNvPr id="9" name="Text 6"/>
          <p:cNvSpPr/>
          <p:nvPr/>
        </p:nvSpPr>
        <p:spPr>
          <a:xfrm>
            <a:off x="457200" y="46177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磐石之家 · On the Rock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本课流程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Tonight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今晚我们一起走这几步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48640" y="123444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2344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23444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108960" y="123444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9" name="Text 7"/>
          <p:cNvSpPr/>
          <p:nvPr/>
        </p:nvSpPr>
        <p:spPr>
          <a:xfrm>
            <a:off x="4114800" y="123444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词云：你择偶最看重的前三样？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1874520"/>
            <a:ext cx="384048" cy="384048"/>
          </a:xfrm>
          <a:prstGeom prst="ellipse">
            <a:avLst/>
          </a:prstGeom>
          <a:solidFill>
            <a:srgbClr val="B0894F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" y="18745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143000" y="187452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3108960" y="187452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25′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4114800" y="187452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该看重的四样，与要警惕的红旗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548640" y="251460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" y="251460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1143000" y="251460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小组深聊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3108960" y="251460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40′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4114800" y="251460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同性别小组，校准彼此的眼光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48640" y="315468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48640" y="315468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1143000" y="315468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操练 · 回应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3108960" y="315468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15′</a:t>
            </a:r>
            <a:endParaRPr lang="en-US" sz="1500" dirty="0"/>
          </a:p>
        </p:txBody>
      </p:sp>
      <p:sp>
        <p:nvSpPr>
          <p:cNvPr id="24" name="Text 22"/>
          <p:cNvSpPr/>
          <p:nvPr/>
        </p:nvSpPr>
        <p:spPr>
          <a:xfrm>
            <a:off x="4114800" y="315468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写下三样品格，和一面红旗</a:t>
            </a:r>
            <a:endParaRPr lang="en-US" sz="1400" dirty="0"/>
          </a:p>
        </p:txBody>
      </p:sp>
      <p:sp>
        <p:nvSpPr>
          <p:cNvPr id="25" name="Shape 23"/>
          <p:cNvSpPr/>
          <p:nvPr/>
        </p:nvSpPr>
        <p:spPr>
          <a:xfrm>
            <a:off x="548640" y="3794760"/>
            <a:ext cx="384048" cy="384048"/>
          </a:xfrm>
          <a:prstGeom prst="ellipse">
            <a:avLst/>
          </a:prstGeom>
          <a:solidFill>
            <a:srgbClr val="FAF5EC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48640" y="379476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B0894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1143000" y="3794760"/>
            <a:ext cx="18288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一起祷告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3108960" y="3794760"/>
            <a:ext cx="8229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10′</a:t>
            </a:r>
            <a:endParaRPr lang="en-US" sz="1500" dirty="0"/>
          </a:p>
        </p:txBody>
      </p:sp>
      <p:sp>
        <p:nvSpPr>
          <p:cNvPr id="29" name="Text 27"/>
          <p:cNvSpPr/>
          <p:nvPr/>
        </p:nvSpPr>
        <p:spPr>
          <a:xfrm>
            <a:off x="4114800" y="3794760"/>
            <a:ext cx="4389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求「看内心的眼光」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3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破冰 · 15′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Ice-breaker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扫码答题（可多选），一起出词云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1143000"/>
            <a:ext cx="914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dirty="0">
                <a:solidFill>
                  <a:srgbClr val="CBA96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5600" dirty="0"/>
          </a:p>
        </p:txBody>
      </p:sp>
      <p:sp>
        <p:nvSpPr>
          <p:cNvPr id="6" name="Text 4"/>
          <p:cNvSpPr/>
          <p:nvPr/>
        </p:nvSpPr>
        <p:spPr>
          <a:xfrm>
            <a:off x="640080" y="169164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你择偶</a:t>
            </a:r>
            <a:endParaRPr lang="en-US" sz="2600" dirty="0"/>
          </a:p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最看重的前三样？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640080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外貌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1993392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993392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性格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3346704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46704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信仰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700016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00016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经济能力</a:t>
            </a:r>
            <a:endParaRPr lang="en-US" sz="1300" dirty="0"/>
          </a:p>
        </p:txBody>
      </p:sp>
      <p:sp>
        <p:nvSpPr>
          <p:cNvPr id="15" name="Shape 13"/>
          <p:cNvSpPr/>
          <p:nvPr/>
        </p:nvSpPr>
        <p:spPr>
          <a:xfrm>
            <a:off x="6053328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053328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家庭背景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406640" y="3017520"/>
            <a:ext cx="1078992" cy="502920"/>
          </a:xfrm>
          <a:prstGeom prst="roundRect">
            <a:avLst>
              <a:gd name="adj" fmla="val 18182"/>
            </a:avLst>
          </a:prstGeom>
          <a:solidFill>
            <a:srgbClr val="F4ECDD"/>
          </a:solidFill>
          <a:ln w="12700">
            <a:solidFill>
              <a:srgbClr val="CBA96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406640" y="3017520"/>
            <a:ext cx="107899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对我好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40080" y="3840480"/>
            <a:ext cx="7772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还记得吗——「人是看外貌，耶和华是看内心」。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640080" y="4206240"/>
            <a:ext cx="7772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（首期第 4 课讲过这句——今晚，把它用到择偶上）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22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2E261C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1097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400" dirty="0">
                <a:solidFill>
                  <a:srgbClr val="B0894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6400" dirty="0"/>
          </a:p>
        </p:txBody>
      </p:sp>
      <p:sp>
        <p:nvSpPr>
          <p:cNvPr id="4" name="Text 2"/>
          <p:cNvSpPr/>
          <p:nvPr/>
        </p:nvSpPr>
        <p:spPr>
          <a:xfrm>
            <a:off x="640080" y="1691640"/>
            <a:ext cx="78638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外貌会老，品格会陈酿——</a:t>
            </a:r>
            <a:endParaRPr lang="en-US" sz="2800" dirty="0"/>
          </a:p>
          <a:p>
            <a:pPr algn="ctr" indent="0" marL="0">
              <a:buNone/>
            </a:pPr>
            <a:r>
              <a:rPr lang="en-US" sz="28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看内心的人，才看得见一生。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4114800" y="3246120"/>
            <a:ext cx="914400" cy="13716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6" name="Text 4"/>
          <p:cNvSpPr/>
          <p:nvPr/>
        </p:nvSpPr>
        <p:spPr>
          <a:xfrm>
            <a:off x="457200" y="34290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本课中心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我们的「第一眼」，非常不可靠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4592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耶和华不像人看人：</a:t>
            </a:r>
            <a:endParaRPr lang="en-US" sz="2200" dirty="0"/>
          </a:p>
          <a:p>
            <a:pPr algn="ctr" indent="0" marL="0">
              <a:buNone/>
            </a:pPr>
            <a:r>
              <a:rPr lang="en-US" sz="22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人是看外貌，耶和华是看内心。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撒母耳记上十六 7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连撒母耳都看走了眼——七个高大英俊的哥哥，都不是。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（先知尚且如此，我们凭「第一眼」「有感觉」选人，靠得住吗？）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该看重的四样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097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撑得起一生的，是这些：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33291E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敬畏神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40080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他与神的关系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是真的吗？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2633472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F4ECDD"/>
          </a:solidFill>
          <a:ln/>
        </p:spPr>
      </p:sp>
      <p:sp>
        <p:nvSpPr>
          <p:cNvPr id="11" name="Shape 9"/>
          <p:cNvSpPr/>
          <p:nvPr/>
        </p:nvSpPr>
        <p:spPr>
          <a:xfrm>
            <a:off x="2633472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2" name="Text 10"/>
          <p:cNvSpPr/>
          <p:nvPr/>
        </p:nvSpPr>
        <p:spPr>
          <a:xfrm>
            <a:off x="2770632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品格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2770632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诚实、责任、节制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——有果子吗？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64024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F4ECDD"/>
          </a:solidFill>
          <a:ln/>
        </p:spPr>
      </p:sp>
      <p:sp>
        <p:nvSpPr>
          <p:cNvPr id="15" name="Shape 13"/>
          <p:cNvSpPr/>
          <p:nvPr/>
        </p:nvSpPr>
        <p:spPr>
          <a:xfrm>
            <a:off x="4764024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6" name="Text 14"/>
          <p:cNvSpPr/>
          <p:nvPr/>
        </p:nvSpPr>
        <p:spPr>
          <a:xfrm>
            <a:off x="4901184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生命方向</a:t>
            </a:r>
            <a:endParaRPr lang="en-US" sz="1700" dirty="0"/>
          </a:p>
        </p:txBody>
      </p:sp>
      <p:sp>
        <p:nvSpPr>
          <p:cNvPr id="17" name="Text 15"/>
          <p:cNvSpPr/>
          <p:nvPr/>
        </p:nvSpPr>
        <p:spPr>
          <a:xfrm>
            <a:off x="4901184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他要去哪里？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和你同路吗？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6894576" y="1600200"/>
            <a:ext cx="1856232" cy="1737360"/>
          </a:xfrm>
          <a:prstGeom prst="roundRect">
            <a:avLst>
              <a:gd name="adj" fmla="val 4211"/>
            </a:avLst>
          </a:prstGeom>
          <a:solidFill>
            <a:srgbClr val="F4ECDD"/>
          </a:solidFill>
          <a:ln/>
        </p:spPr>
      </p:sp>
      <p:sp>
        <p:nvSpPr>
          <p:cNvPr id="19" name="Shape 17"/>
          <p:cNvSpPr/>
          <p:nvPr/>
        </p:nvSpPr>
        <p:spPr>
          <a:xfrm>
            <a:off x="6894576" y="1600200"/>
            <a:ext cx="1856232" cy="73152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20" name="Text 18"/>
          <p:cNvSpPr/>
          <p:nvPr/>
        </p:nvSpPr>
        <p:spPr>
          <a:xfrm>
            <a:off x="7031736" y="1828800"/>
            <a:ext cx="158191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怎样待人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7031736" y="2331720"/>
            <a:ext cx="1581912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看他怎么对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「没用的人」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02920" y="374904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对服务员、对父母、对帮不上他的人——那才是他真实的样子。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（品格那一样，正是首期第 4 课的圣灵果子——先长在自己身上）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2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21792"/>
            <a:ext cx="8229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要警惕的五面「红旗」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548640" y="1188720"/>
            <a:ext cx="384048" cy="384048"/>
          </a:xfrm>
          <a:prstGeom prst="ellipse">
            <a:avLst/>
          </a:prstGeom>
          <a:solidFill>
            <a:srgbClr val="33291E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18872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BA9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143000" y="1188720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控制欲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291840" y="1188720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慢慢隔离你的朋友和家人，「只要有我就够了」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1755648"/>
            <a:ext cx="384048" cy="384048"/>
          </a:xfrm>
          <a:prstGeom prst="ellipse">
            <a:avLst/>
          </a:prstGeom>
          <a:solidFill>
            <a:srgbClr val="33291E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755648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BA9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143000" y="1755648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不诚实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91840" y="1755648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小事上说谎的人，大事上更会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548640" y="2322576"/>
            <a:ext cx="384048" cy="384048"/>
          </a:xfrm>
          <a:prstGeom prst="ellipse">
            <a:avLst/>
          </a:prstGeom>
          <a:solidFill>
            <a:srgbClr val="33291E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48640" y="2322576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BA9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1143000" y="2322576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情绪失控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3291840" y="2322576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发怒之后，永远是别人的错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548640" y="2889504"/>
            <a:ext cx="384048" cy="384048"/>
          </a:xfrm>
          <a:prstGeom prst="ellipse">
            <a:avLst/>
          </a:prstGeom>
          <a:solidFill>
            <a:srgbClr val="33291E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48640" y="2889504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BA9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1143000" y="2889504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不尊重界限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291840" y="2889504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你说「不」，他当没听见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548640" y="3456432"/>
            <a:ext cx="384048" cy="384048"/>
          </a:xfrm>
          <a:prstGeom prst="ellipse">
            <a:avLst/>
          </a:prstGeom>
          <a:solidFill>
            <a:srgbClr val="33291E"/>
          </a:solidFill>
          <a:ln w="19050">
            <a:solidFill>
              <a:srgbClr val="B0894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456432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CBA96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1143000" y="3456432"/>
            <a:ext cx="20116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属灵包装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3291840" y="3456432"/>
            <a:ext cx="53035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用属灵语言施压：「神告诉我，你是我的」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502920" y="416052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红旗不是「他会改」——是「现在就要认真对待」。</a:t>
            </a:r>
            <a:endParaRPr lang="en-US" sz="1500" dirty="0"/>
          </a:p>
        </p:txBody>
      </p:sp>
      <p:sp>
        <p:nvSpPr>
          <p:cNvPr id="26" name="Text 24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27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撑不起一生的，别放在第一位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8138160" cy="2148840"/>
          </a:xfrm>
          <a:prstGeom prst="roundRect">
            <a:avLst>
              <a:gd name="adj" fmla="val 3404"/>
            </a:avLst>
          </a:prstGeom>
          <a:solidFill>
            <a:srgbClr val="33291E"/>
          </a:solidFill>
          <a:ln/>
        </p:spPr>
      </p:sp>
      <p:sp>
        <p:nvSpPr>
          <p:cNvPr id="6" name="Text 4"/>
          <p:cNvSpPr/>
          <p:nvPr/>
        </p:nvSpPr>
        <p:spPr>
          <a:xfrm>
            <a:off x="868680" y="1645920"/>
            <a:ext cx="7406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艳丽是虚假的，美容是虚浮的；</a:t>
            </a:r>
            <a:endParaRPr lang="en-US" sz="2100" dirty="0"/>
          </a:p>
          <a:p>
            <a:pPr algn="ctr" indent="0" marL="0">
              <a:buNone/>
            </a:pPr>
            <a:r>
              <a:rPr lang="en-US" sz="21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惟敬畏耶和华的妇女，必得称赞。</a:t>
            </a:r>
            <a:endParaRPr lang="en-US" sz="2100" dirty="0"/>
          </a:p>
        </p:txBody>
      </p:sp>
      <p:sp>
        <p:nvSpPr>
          <p:cNvPr id="7" name="Text 5"/>
          <p:cNvSpPr/>
          <p:nvPr/>
        </p:nvSpPr>
        <p:spPr>
          <a:xfrm>
            <a:off x="868680" y="2880360"/>
            <a:ext cx="7406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—— 箴言三十一 30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02920" y="370332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对姊妹如此，对弟兄也一样——敬畏耶和华的，才值得托付。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502920" y="4114800"/>
            <a:ext cx="8138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（不是说外貌不重要——是说它撑不起一生，别放在第一位）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11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5EC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56032"/>
            <a:ext cx="7772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B0894F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短讲 · 25′  </a:t>
            </a:r>
            <a:pPr indent="0" marL="0">
              <a:buNone/>
            </a:pPr>
            <a:r>
              <a:rPr lang="en-US" sz="1300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Message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502920" y="68580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怎么看清一个人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502920" y="1280160"/>
            <a:ext cx="3840480" cy="2468880"/>
          </a:xfrm>
          <a:prstGeom prst="rect">
            <a:avLst/>
          </a:prstGeom>
          <a:solidFill>
            <a:srgbClr val="F4ECDD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1280160"/>
            <a:ext cx="3840480" cy="91440"/>
          </a:xfrm>
          <a:prstGeom prst="rect">
            <a:avLst/>
          </a:prstGeom>
          <a:solidFill>
            <a:srgbClr val="5C5043"/>
          </a:solidFill>
          <a:ln/>
        </p:spPr>
      </p:sp>
      <p:sp>
        <p:nvSpPr>
          <p:cNvPr id="7" name="Text 5"/>
          <p:cNvSpPr/>
          <p:nvPr/>
        </p:nvSpPr>
        <p:spPr>
          <a:xfrm>
            <a:off x="777240" y="160020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33291E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用时间看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77240" y="2148840"/>
            <a:ext cx="32918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急不得。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日久不只见人心，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5C5043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也见品格的真伪。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709160" y="1280160"/>
            <a:ext cx="3931920" cy="2468880"/>
          </a:xfrm>
          <a:prstGeom prst="rect">
            <a:avLst/>
          </a:prstGeom>
          <a:solidFill>
            <a:srgbClr val="33291E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1280160"/>
            <a:ext cx="3931920" cy="91440"/>
          </a:xfrm>
          <a:prstGeom prst="rect">
            <a:avLst/>
          </a:prstGeom>
          <a:solidFill>
            <a:srgbClr val="B0894F"/>
          </a:solidFill>
          <a:ln/>
        </p:spPr>
      </p:sp>
      <p:sp>
        <p:nvSpPr>
          <p:cNvPr id="11" name="Text 9"/>
          <p:cNvSpPr/>
          <p:nvPr/>
        </p:nvSpPr>
        <p:spPr>
          <a:xfrm>
            <a:off x="4983480" y="1600200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CBA968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在群体里看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4983480" y="2148840"/>
            <a:ext cx="338328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在朋友、教会、服侍里</a:t>
            </a: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看他——</a:t>
            </a:r>
            <a:endParaRPr lang="en-US" sz="1500" dirty="0"/>
          </a:p>
          <a:p>
            <a:pPr indent="0" marL="0">
              <a:buNone/>
            </a:pPr>
            <a:endParaRPr lang="en-US" sz="1500" dirty="0"/>
          </a:p>
          <a:p>
            <a:pPr indent="0" marL="0">
              <a:buNone/>
            </a:pPr>
            <a:r>
              <a:rPr lang="en-US" sz="1500" dirty="0">
                <a:solidFill>
                  <a:srgbClr val="FAF5EC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不只看约会时的「表演时段」。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02920" y="4023360"/>
            <a:ext cx="8138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7A5F37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时间 × 群体 —— 才看得见一个人真实的样子。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457200" y="4800600"/>
            <a:ext cx="6858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C8E76"/>
                </a:solidFill>
                <a:latin typeface="Microsoft YaHei" pitchFamily="34" charset="0"/>
                <a:ea typeface="Microsoft YaHei" pitchFamily="34" charset="-122"/>
                <a:cs typeface="Microsoft YaHei" pitchFamily="34" charset="-120"/>
              </a:rPr>
              <a:t>寻见 · 第3课 看重什么、警惕什么</a:t>
            </a:r>
            <a:endParaRPr lang="en-US" sz="1100" dirty="0"/>
          </a:p>
        </p:txBody>
      </p:sp>
      <p:pic>
        <p:nvPicPr>
          <p:cNvPr id="15" name="Image 0" descr="/Users/carolyn/ryan/ontherock.family/第二期课程-寻见/logo-icon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458200" y="4709160"/>
            <a:ext cx="292608" cy="2926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寻见 · 第3课 看重什么、警惕什么</dc:title>
  <dc:subject>外貌会老，品格会陈酿</dc:subject>
  <dc:creator>磐石之家 On the Rock</dc:creator>
  <cp:lastModifiedBy>磐石之家 On the Rock</cp:lastModifiedBy>
  <cp:revision>1</cp:revision>
  <dcterms:created xsi:type="dcterms:W3CDTF">2026-07-12T00:50:44Z</dcterms:created>
  <dcterms:modified xsi:type="dcterms:W3CDTF">2026-07-12T00:50:44Z</dcterms:modified>
</cp:coreProperties>
</file>